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  <p:sldId id="258" r:id="rId6"/>
    <p:sldId id="257" r:id="rId7"/>
  </p:sldIdLst>
  <p:sldSz cx="9906000" cy="6858000" type="A4"/>
  <p:notesSz cx="9926638" cy="66690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121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74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528FF-EAA7-4C7B-96D6-2C4BD2C8BE6F}" type="datetimeFigureOut">
              <a:rPr lang="fr-FR" smtClean="0"/>
              <a:t>19/10/2022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7FC6-B3F8-42ED-9C8F-A8E9AAEC4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1868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528FF-EAA7-4C7B-96D6-2C4BD2C8BE6F}" type="datetimeFigureOut">
              <a:rPr lang="fr-FR" smtClean="0"/>
              <a:t>19/10/2022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7FC6-B3F8-42ED-9C8F-A8E9AAEC4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14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528FF-EAA7-4C7B-96D6-2C4BD2C8BE6F}" type="datetimeFigureOut">
              <a:rPr lang="fr-FR" smtClean="0"/>
              <a:t>19/10/2022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7FC6-B3F8-42ED-9C8F-A8E9AAEC4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1402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528FF-EAA7-4C7B-96D6-2C4BD2C8BE6F}" type="datetimeFigureOut">
              <a:rPr lang="fr-FR" smtClean="0"/>
              <a:t>19/10/2022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7FC6-B3F8-42ED-9C8F-A8E9AAEC4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7678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528FF-EAA7-4C7B-96D6-2C4BD2C8BE6F}" type="datetimeFigureOut">
              <a:rPr lang="fr-FR" smtClean="0"/>
              <a:t>19/10/2022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7FC6-B3F8-42ED-9C8F-A8E9AAEC4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5203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528FF-EAA7-4C7B-96D6-2C4BD2C8BE6F}" type="datetimeFigureOut">
              <a:rPr lang="fr-FR" smtClean="0"/>
              <a:t>19/10/2022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7FC6-B3F8-42ED-9C8F-A8E9AAEC4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3637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528FF-EAA7-4C7B-96D6-2C4BD2C8BE6F}" type="datetimeFigureOut">
              <a:rPr lang="fr-FR" smtClean="0"/>
              <a:t>19/10/2022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7FC6-B3F8-42ED-9C8F-A8E9AAEC4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6184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528FF-EAA7-4C7B-96D6-2C4BD2C8BE6F}" type="datetimeFigureOut">
              <a:rPr lang="fr-FR" smtClean="0"/>
              <a:t>19/10/2022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7FC6-B3F8-42ED-9C8F-A8E9AAEC4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9197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528FF-EAA7-4C7B-96D6-2C4BD2C8BE6F}" type="datetimeFigureOut">
              <a:rPr lang="fr-FR" smtClean="0"/>
              <a:t>19/10/2022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7FC6-B3F8-42ED-9C8F-A8E9AAEC4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1760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528FF-EAA7-4C7B-96D6-2C4BD2C8BE6F}" type="datetimeFigureOut">
              <a:rPr lang="fr-FR" smtClean="0"/>
              <a:t>19/10/2022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7FC6-B3F8-42ED-9C8F-A8E9AAEC4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6663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528FF-EAA7-4C7B-96D6-2C4BD2C8BE6F}" type="datetimeFigureOut">
              <a:rPr lang="fr-FR" smtClean="0"/>
              <a:t>19/10/2022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7FC6-B3F8-42ED-9C8F-A8E9AAEC4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684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4528FF-EAA7-4C7B-96D6-2C4BD2C8BE6F}" type="datetimeFigureOut">
              <a:rPr lang="fr-FR" smtClean="0"/>
              <a:t>19/10/2022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5F7FC6-B3F8-42ED-9C8F-A8E9AAEC4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4198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2.jpeg"/><Relationship Id="rId7" Type="http://schemas.openxmlformats.org/officeDocument/2006/relationships/image" Target="../media/image7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24.jpeg"/><Relationship Id="rId10" Type="http://schemas.openxmlformats.org/officeDocument/2006/relationships/image" Target="../media/image10.png"/><Relationship Id="rId4" Type="http://schemas.openxmlformats.org/officeDocument/2006/relationships/image" Target="../media/image23.jpe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CBD672AC-B385-6DF5-0D51-81276F872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2433" y="875751"/>
            <a:ext cx="1322117" cy="59376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DF14A4C-2D1B-D133-E756-2EB187F618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9299" y="1357831"/>
            <a:ext cx="2859907" cy="780704"/>
          </a:xfrm>
          <a:prstGeom prst="rect">
            <a:avLst/>
          </a:prstGeom>
        </p:spPr>
      </p:pic>
      <p:sp>
        <p:nvSpPr>
          <p:cNvPr id="304" name="ZoneTexte 303">
            <a:extLst>
              <a:ext uri="{FF2B5EF4-FFF2-40B4-BE49-F238E27FC236}">
                <a16:creationId xmlns:a16="http://schemas.microsoft.com/office/drawing/2014/main" id="{530A49FE-4A52-247C-EC21-ED329876BCDB}"/>
              </a:ext>
            </a:extLst>
          </p:cNvPr>
          <p:cNvSpPr txBox="1"/>
          <p:nvPr/>
        </p:nvSpPr>
        <p:spPr>
          <a:xfrm>
            <a:off x="9317448" y="6698578"/>
            <a:ext cx="550151" cy="14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46" b="1" dirty="0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ES –REV5 – 19/10/2022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52CB839-8BEA-92FB-E5DB-B9960EDEB6B1}"/>
              </a:ext>
            </a:extLst>
          </p:cNvPr>
          <p:cNvSpPr txBox="1"/>
          <p:nvPr/>
        </p:nvSpPr>
        <p:spPr>
          <a:xfrm>
            <a:off x="52302" y="3602496"/>
            <a:ext cx="32273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Agency FB" panose="020B0503020202020204" pitchFamily="34" charset="0"/>
                <a:cs typeface="Arial" panose="020B0604020202020204" pitchFamily="34" charset="0"/>
              </a:rPr>
              <a:t>1- Prendre la grille décollée et la poser sur une table propre coté adhésif vers le haut et le haut de la grille vers vous.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1- Take the peeled off grid and place it on a clean table with the adhesive side up and the top of the grid towards you.</a:t>
            </a:r>
            <a:endParaRPr lang="fr-FR" sz="1200" dirty="0"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7C6DFFFA-55F7-5C0D-25B9-A365C4AEFFAF}"/>
              </a:ext>
            </a:extLst>
          </p:cNvPr>
          <p:cNvSpPr/>
          <p:nvPr/>
        </p:nvSpPr>
        <p:spPr>
          <a:xfrm>
            <a:off x="53236" y="2246674"/>
            <a:ext cx="3240000" cy="2206515"/>
          </a:xfrm>
          <a:prstGeom prst="roundRect">
            <a:avLst>
              <a:gd name="adj" fmla="val 557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46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3470E-BF7B-D9BB-5C1F-6B401E4314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783" y="2369163"/>
            <a:ext cx="3115844" cy="1171717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B7B7C5C1-F8E6-2C39-B1D4-FF414199E2CD}"/>
              </a:ext>
            </a:extLst>
          </p:cNvPr>
          <p:cNvGrpSpPr/>
          <p:nvPr/>
        </p:nvGrpSpPr>
        <p:grpSpPr>
          <a:xfrm>
            <a:off x="3337894" y="2245885"/>
            <a:ext cx="3240000" cy="2242053"/>
            <a:chOff x="2313513" y="3469887"/>
            <a:chExt cx="2699482" cy="2057624"/>
          </a:xfrm>
        </p:grpSpPr>
        <p:grpSp>
          <p:nvGrpSpPr>
            <p:cNvPr id="71" name="Groupe 70">
              <a:extLst>
                <a:ext uri="{FF2B5EF4-FFF2-40B4-BE49-F238E27FC236}">
                  <a16:creationId xmlns:a16="http://schemas.microsoft.com/office/drawing/2014/main" id="{C3844F42-898C-05AC-1004-EA1F395929A0}"/>
                </a:ext>
              </a:extLst>
            </p:cNvPr>
            <p:cNvGrpSpPr/>
            <p:nvPr/>
          </p:nvGrpSpPr>
          <p:grpSpPr>
            <a:xfrm>
              <a:off x="2313513" y="3469887"/>
              <a:ext cx="2699482" cy="2057624"/>
              <a:chOff x="2315247" y="1164550"/>
              <a:chExt cx="2699482" cy="2057624"/>
            </a:xfrm>
          </p:grpSpPr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C32D34E8-B76B-669F-58AD-69CBA0351328}"/>
                  </a:ext>
                </a:extLst>
              </p:cNvPr>
              <p:cNvSpPr txBox="1"/>
              <p:nvPr/>
            </p:nvSpPr>
            <p:spPr>
              <a:xfrm>
                <a:off x="2346841" y="2459534"/>
                <a:ext cx="2654037" cy="762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dirty="0">
                    <a:latin typeface="Agency FB" panose="020B0503020202020204" pitchFamily="34" charset="0"/>
                    <a:cs typeface="Arial" panose="020B0604020202020204" pitchFamily="34" charset="0"/>
                  </a:rPr>
                  <a:t>2- Appliquer la bande d’adhésif sur l’ancien adhésive puis couper à longueur.</a:t>
                </a:r>
              </a:p>
              <a:p>
                <a:r>
                  <a:rPr lang="fr-FR" sz="1200" dirty="0">
                    <a:solidFill>
                      <a:schemeClr val="bg1">
                        <a:lumMod val="50000"/>
                      </a:schemeClr>
                    </a:solidFill>
                    <a:latin typeface="Agency FB" panose="020B0503020202020204" pitchFamily="34" charset="0"/>
                    <a:cs typeface="Arial" panose="020B0604020202020204" pitchFamily="34" charset="0"/>
                  </a:rPr>
                  <a:t>2- 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  <a:latin typeface="Agency FB" panose="020B0503020202020204" pitchFamily="34" charset="0"/>
                    <a:cs typeface="Arial" panose="020B0604020202020204" pitchFamily="34" charset="0"/>
                  </a:rPr>
                  <a:t>Apply the strip of adhesive to the adhesive already positioned.</a:t>
                </a:r>
                <a:endParaRPr lang="fr-FR" sz="12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Rectangle : coins arrondis 55">
                <a:extLst>
                  <a:ext uri="{FF2B5EF4-FFF2-40B4-BE49-F238E27FC236}">
                    <a16:creationId xmlns:a16="http://schemas.microsoft.com/office/drawing/2014/main" id="{9359E9DD-3912-925C-E09F-3756DF802F14}"/>
                  </a:ext>
                </a:extLst>
              </p:cNvPr>
              <p:cNvSpPr/>
              <p:nvPr/>
            </p:nvSpPr>
            <p:spPr>
              <a:xfrm>
                <a:off x="2315247" y="1164550"/>
                <a:ext cx="2699482" cy="2033434"/>
              </a:xfrm>
              <a:prstGeom prst="roundRect">
                <a:avLst>
                  <a:gd name="adj" fmla="val 5570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246" dirty="0"/>
              </a:p>
            </p:txBody>
          </p:sp>
        </p:grp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D0AAEB6-07F2-E186-A5DB-05D7E26649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4660" t="-302" r="2227" b="-443"/>
            <a:stretch/>
          </p:blipFill>
          <p:spPr>
            <a:xfrm>
              <a:off x="2872705" y="3482950"/>
              <a:ext cx="1421770" cy="1238555"/>
            </a:xfrm>
            <a:prstGeom prst="rect">
              <a:avLst/>
            </a:prstGeom>
          </p:spPr>
        </p:pic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39FB6F7F-6D7D-0E0F-B8EF-E8684DBCAEB5}"/>
              </a:ext>
            </a:extLst>
          </p:cNvPr>
          <p:cNvGrpSpPr/>
          <p:nvPr/>
        </p:nvGrpSpPr>
        <p:grpSpPr>
          <a:xfrm>
            <a:off x="6597741" y="2237496"/>
            <a:ext cx="3259099" cy="2215695"/>
            <a:chOff x="4593493" y="3462079"/>
            <a:chExt cx="2268301" cy="1879537"/>
          </a:xfrm>
        </p:grpSpPr>
        <p:grpSp>
          <p:nvGrpSpPr>
            <p:cNvPr id="72" name="Groupe 71">
              <a:extLst>
                <a:ext uri="{FF2B5EF4-FFF2-40B4-BE49-F238E27FC236}">
                  <a16:creationId xmlns:a16="http://schemas.microsoft.com/office/drawing/2014/main" id="{88FA8FDA-2FB1-0D53-FD8D-A776163ADBD0}"/>
                </a:ext>
              </a:extLst>
            </p:cNvPr>
            <p:cNvGrpSpPr/>
            <p:nvPr/>
          </p:nvGrpSpPr>
          <p:grpSpPr>
            <a:xfrm>
              <a:off x="4593493" y="3462079"/>
              <a:ext cx="2268301" cy="1879537"/>
              <a:chOff x="4604477" y="1149992"/>
              <a:chExt cx="2268301" cy="1879537"/>
            </a:xfrm>
          </p:grpSpPr>
          <p:sp>
            <p:nvSpPr>
              <p:cNvPr id="59" name="ZoneTexte 58">
                <a:extLst>
                  <a:ext uri="{FF2B5EF4-FFF2-40B4-BE49-F238E27FC236}">
                    <a16:creationId xmlns:a16="http://schemas.microsoft.com/office/drawing/2014/main" id="{05CF8184-3820-ACDA-55D1-4846757C9ADF}"/>
                  </a:ext>
                </a:extLst>
              </p:cNvPr>
              <p:cNvSpPr txBox="1"/>
              <p:nvPr/>
            </p:nvSpPr>
            <p:spPr>
              <a:xfrm>
                <a:off x="4604477" y="2324608"/>
                <a:ext cx="2252169" cy="7049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dirty="0">
                    <a:latin typeface="Agency FB" panose="020B0503020202020204" pitchFamily="34" charset="0"/>
                    <a:cs typeface="Arial" panose="020B0604020202020204" pitchFamily="34" charset="0"/>
                  </a:rPr>
                  <a:t>3- Appuyer avec le doigt sur toute la longueur de la bande adhésive.</a:t>
                </a:r>
              </a:p>
              <a:p>
                <a:r>
                  <a:rPr lang="fr-FR" sz="1200" dirty="0">
                    <a:solidFill>
                      <a:schemeClr val="bg1">
                        <a:lumMod val="50000"/>
                      </a:schemeClr>
                    </a:solidFill>
                    <a:latin typeface="Agency FB" panose="020B0503020202020204" pitchFamily="34" charset="0"/>
                    <a:cs typeface="Arial" panose="020B0604020202020204" pitchFamily="34" charset="0"/>
                  </a:rPr>
                  <a:t>3- 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  <a:latin typeface="Agency FB" panose="020B0503020202020204" pitchFamily="34" charset="0"/>
                    <a:cs typeface="Arial" panose="020B0604020202020204" pitchFamily="34" charset="0"/>
                  </a:rPr>
                  <a:t>Press with your finger along the entire length of the adhesive strip.</a:t>
                </a:r>
                <a:endParaRPr lang="fr-FR" sz="12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1" name="Rectangle : coins arrondis 260">
                <a:extLst>
                  <a:ext uri="{FF2B5EF4-FFF2-40B4-BE49-F238E27FC236}">
                    <a16:creationId xmlns:a16="http://schemas.microsoft.com/office/drawing/2014/main" id="{3514206D-308F-FB91-B9BD-3C9E32036933}"/>
                  </a:ext>
                </a:extLst>
              </p:cNvPr>
              <p:cNvSpPr/>
              <p:nvPr/>
            </p:nvSpPr>
            <p:spPr>
              <a:xfrm>
                <a:off x="4617770" y="1149992"/>
                <a:ext cx="2255008" cy="1879536"/>
              </a:xfrm>
              <a:prstGeom prst="roundRect">
                <a:avLst>
                  <a:gd name="adj" fmla="val 5570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246" dirty="0"/>
              </a:p>
            </p:txBody>
          </p:sp>
        </p:grp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A354E31-AB0A-B29B-5CCD-EDD421E464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56911" t="6718"/>
            <a:stretch/>
          </p:blipFill>
          <p:spPr>
            <a:xfrm>
              <a:off x="5104987" y="3524370"/>
              <a:ext cx="1443566" cy="1043348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E843039D-64E4-39BB-D016-F3B16E66A185}"/>
              </a:ext>
            </a:extLst>
          </p:cNvPr>
          <p:cNvGrpSpPr/>
          <p:nvPr/>
        </p:nvGrpSpPr>
        <p:grpSpPr>
          <a:xfrm>
            <a:off x="45988" y="4581219"/>
            <a:ext cx="3240000" cy="2104810"/>
            <a:chOff x="47250" y="5536075"/>
            <a:chExt cx="2230351" cy="1616631"/>
          </a:xfrm>
        </p:grpSpPr>
        <p:sp>
          <p:nvSpPr>
            <p:cNvPr id="131" name="ZoneTexte 130">
              <a:extLst>
                <a:ext uri="{FF2B5EF4-FFF2-40B4-BE49-F238E27FC236}">
                  <a16:creationId xmlns:a16="http://schemas.microsoft.com/office/drawing/2014/main" id="{83198DF9-5568-0E24-1EB6-386669B52FA9}"/>
                </a:ext>
              </a:extLst>
            </p:cNvPr>
            <p:cNvSpPr txBox="1"/>
            <p:nvPr/>
          </p:nvSpPr>
          <p:spPr>
            <a:xfrm>
              <a:off x="61422" y="6608957"/>
              <a:ext cx="2211986" cy="4964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latin typeface="Agency FB" panose="020B0503020202020204" pitchFamily="34" charset="0"/>
                  <a:cs typeface="Arial" panose="020B0604020202020204" pitchFamily="34" charset="0"/>
                </a:rPr>
                <a:t>4- Répéter les opérations 2 et 3 pour les autres bandes adhésives.</a:t>
              </a:r>
            </a:p>
            <a:p>
              <a:r>
                <a:rPr lang="fr-FR" sz="12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4- </a:t>
              </a: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Repeat operations 2 and 3 for the other adhesive strips</a:t>
              </a:r>
              <a:r>
                <a:rPr lang="en-US" sz="1200" dirty="0">
                  <a:latin typeface="Agency FB" panose="020B0503020202020204" pitchFamily="34" charset="0"/>
                  <a:cs typeface="Arial" panose="020B0604020202020204" pitchFamily="34" charset="0"/>
                </a:rPr>
                <a:t>.</a:t>
              </a:r>
              <a:endParaRPr lang="fr-FR" sz="1200" dirty="0">
                <a:latin typeface="Agency FB" panose="020B0503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4" name="Rectangle : coins arrondis 253">
              <a:extLst>
                <a:ext uri="{FF2B5EF4-FFF2-40B4-BE49-F238E27FC236}">
                  <a16:creationId xmlns:a16="http://schemas.microsoft.com/office/drawing/2014/main" id="{ACB53433-6E1C-D2F4-E852-7E7F8E40346D}"/>
                </a:ext>
              </a:extLst>
            </p:cNvPr>
            <p:cNvSpPr/>
            <p:nvPr/>
          </p:nvSpPr>
          <p:spPr>
            <a:xfrm>
              <a:off x="47250" y="5536075"/>
              <a:ext cx="2230351" cy="1616631"/>
            </a:xfrm>
            <a:prstGeom prst="roundRect">
              <a:avLst>
                <a:gd name="adj" fmla="val 5570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46"/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EA07C0A-7FC8-1680-37FA-1508725B06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4660" t="-302" r="2227" b="-443"/>
            <a:stretch/>
          </p:blipFill>
          <p:spPr>
            <a:xfrm>
              <a:off x="390012" y="5738306"/>
              <a:ext cx="800077" cy="696976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AC085C6-4206-7D77-5EC3-D61EBB6B7D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56911" t="6718"/>
            <a:stretch/>
          </p:blipFill>
          <p:spPr>
            <a:xfrm>
              <a:off x="1315527" y="5820985"/>
              <a:ext cx="836637" cy="604685"/>
            </a:xfrm>
            <a:prstGeom prst="rect">
              <a:avLst/>
            </a:prstGeom>
          </p:spPr>
        </p:pic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7B72D92F-A253-9CE9-8229-637BCBB03E14}"/>
              </a:ext>
            </a:extLst>
          </p:cNvPr>
          <p:cNvGrpSpPr/>
          <p:nvPr/>
        </p:nvGrpSpPr>
        <p:grpSpPr>
          <a:xfrm>
            <a:off x="3328601" y="4581220"/>
            <a:ext cx="3240000" cy="2104810"/>
            <a:chOff x="2321010" y="5531744"/>
            <a:chExt cx="2226889" cy="1634754"/>
          </a:xfrm>
        </p:grpSpPr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82946632-BC9C-7383-199D-87F0CA524785}"/>
                </a:ext>
              </a:extLst>
            </p:cNvPr>
            <p:cNvSpPr txBox="1"/>
            <p:nvPr/>
          </p:nvSpPr>
          <p:spPr>
            <a:xfrm>
              <a:off x="2323642" y="6657083"/>
              <a:ext cx="2221624" cy="3585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latin typeface="Agency FB" panose="020B0503020202020204" pitchFamily="34" charset="0"/>
                  <a:cs typeface="Arial" panose="020B0604020202020204" pitchFamily="34" charset="0"/>
                </a:rPr>
                <a:t>5- Retirer les pellicules de protection des bandes adhésives.</a:t>
              </a:r>
            </a:p>
            <a:p>
              <a:r>
                <a:rPr lang="fr-FR" sz="12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5- </a:t>
              </a: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Remove the protective films from the adhesive strips.</a:t>
              </a:r>
              <a:endParaRPr lang="fr-FR" sz="12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5" name="Rectangle : coins arrondis 254">
              <a:extLst>
                <a:ext uri="{FF2B5EF4-FFF2-40B4-BE49-F238E27FC236}">
                  <a16:creationId xmlns:a16="http://schemas.microsoft.com/office/drawing/2014/main" id="{80327653-1C4F-A2E2-73D7-4604E0658B61}"/>
                </a:ext>
              </a:extLst>
            </p:cNvPr>
            <p:cNvSpPr/>
            <p:nvPr/>
          </p:nvSpPr>
          <p:spPr>
            <a:xfrm>
              <a:off x="2321010" y="5531744"/>
              <a:ext cx="2226889" cy="1634754"/>
            </a:xfrm>
            <a:prstGeom prst="roundRect">
              <a:avLst>
                <a:gd name="adj" fmla="val 5570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46"/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F28AB87-FCF6-CEFA-A21F-1F1551699D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55855" t="19946"/>
            <a:stretch/>
          </p:blipFill>
          <p:spPr>
            <a:xfrm>
              <a:off x="2426055" y="5571377"/>
              <a:ext cx="1668144" cy="1009938"/>
            </a:xfrm>
            <a:prstGeom prst="rect">
              <a:avLst/>
            </a:prstGeom>
          </p:spPr>
        </p:pic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8341463-9F79-8ECE-EE9E-C82FACE8654D}"/>
              </a:ext>
            </a:extLst>
          </p:cNvPr>
          <p:cNvGrpSpPr/>
          <p:nvPr/>
        </p:nvGrpSpPr>
        <p:grpSpPr>
          <a:xfrm>
            <a:off x="6609002" y="4560541"/>
            <a:ext cx="3251009" cy="2125488"/>
            <a:chOff x="5738185" y="2706244"/>
            <a:chExt cx="1542707" cy="1145555"/>
          </a:xfrm>
        </p:grpSpPr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1F852E99-579F-9CF2-8D79-CF20861D765A}"/>
                </a:ext>
              </a:extLst>
            </p:cNvPr>
            <p:cNvGrpSpPr/>
            <p:nvPr/>
          </p:nvGrpSpPr>
          <p:grpSpPr>
            <a:xfrm>
              <a:off x="5738185" y="2706244"/>
              <a:ext cx="1542707" cy="1145555"/>
              <a:chOff x="2321010" y="5531744"/>
              <a:chExt cx="2228356" cy="1654691"/>
            </a:xfrm>
          </p:grpSpPr>
          <p:sp>
            <p:nvSpPr>
              <p:cNvPr id="224" name="ZoneTexte 223">
                <a:extLst>
                  <a:ext uri="{FF2B5EF4-FFF2-40B4-BE49-F238E27FC236}">
                    <a16:creationId xmlns:a16="http://schemas.microsoft.com/office/drawing/2014/main" id="{ADA0B98D-368E-4E94-8095-5246465A39A4}"/>
                  </a:ext>
                </a:extLst>
              </p:cNvPr>
              <p:cNvSpPr txBox="1"/>
              <p:nvPr/>
            </p:nvSpPr>
            <p:spPr>
              <a:xfrm>
                <a:off x="2328557" y="6683218"/>
                <a:ext cx="2220809" cy="359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dirty="0">
                    <a:latin typeface="Agency FB" panose="020B0503020202020204" pitchFamily="34" charset="0"/>
                    <a:cs typeface="Arial" panose="020B0604020202020204" pitchFamily="34" charset="0"/>
                  </a:rPr>
                  <a:t>6- Prendre les gabarits adaptés à la pièce à réparer.</a:t>
                </a:r>
              </a:p>
              <a:p>
                <a:r>
                  <a:rPr lang="fr-FR" sz="1200" dirty="0">
                    <a:solidFill>
                      <a:schemeClr val="bg1">
                        <a:lumMod val="50000"/>
                      </a:schemeClr>
                    </a:solidFill>
                    <a:latin typeface="Agency FB" panose="020B0503020202020204" pitchFamily="34" charset="0"/>
                    <a:cs typeface="Arial" panose="020B0604020202020204" pitchFamily="34" charset="0"/>
                  </a:rPr>
                  <a:t>6- 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  <a:latin typeface="Agency FB" panose="020B0503020202020204" pitchFamily="34" charset="0"/>
                    <a:cs typeface="Arial" panose="020B0604020202020204" pitchFamily="34" charset="0"/>
                  </a:rPr>
                  <a:t>Choose the jigs adapted to the part to be repaired.</a:t>
                </a:r>
                <a:endParaRPr lang="fr-FR" sz="12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5" name="Rectangle : coins arrondis 224">
                <a:extLst>
                  <a:ext uri="{FF2B5EF4-FFF2-40B4-BE49-F238E27FC236}">
                    <a16:creationId xmlns:a16="http://schemas.microsoft.com/office/drawing/2014/main" id="{58F41DCC-4BE4-89E8-3157-4363BA43F681}"/>
                  </a:ext>
                </a:extLst>
              </p:cNvPr>
              <p:cNvSpPr/>
              <p:nvPr/>
            </p:nvSpPr>
            <p:spPr>
              <a:xfrm>
                <a:off x="2321010" y="5531744"/>
                <a:ext cx="2220809" cy="1654691"/>
              </a:xfrm>
              <a:prstGeom prst="roundRect">
                <a:avLst>
                  <a:gd name="adj" fmla="val 5570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246"/>
              </a:p>
            </p:txBody>
          </p:sp>
        </p:grpSp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0B4CADF4-E734-C127-68F3-D5A185D5B33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775408" y="2735453"/>
              <a:ext cx="296612" cy="292800"/>
            </a:xfrm>
            <a:prstGeom prst="rect">
              <a:avLst/>
            </a:prstGeom>
          </p:spPr>
        </p:pic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2C7DAC87-8B6F-4DF7-45C0-275E816ADC6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066824" y="3078934"/>
              <a:ext cx="293563" cy="348463"/>
            </a:xfrm>
            <a:prstGeom prst="rect">
              <a:avLst/>
            </a:prstGeom>
          </p:spPr>
        </p:pic>
        <p:pic>
          <p:nvPicPr>
            <p:cNvPr id="50" name="Image 49">
              <a:extLst>
                <a:ext uri="{FF2B5EF4-FFF2-40B4-BE49-F238E27FC236}">
                  <a16:creationId xmlns:a16="http://schemas.microsoft.com/office/drawing/2014/main" id="{A8779C95-7DDE-66E4-2454-003F0F5FDC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839416" y="3051045"/>
              <a:ext cx="330162" cy="362950"/>
            </a:xfrm>
            <a:prstGeom prst="rect">
              <a:avLst/>
            </a:prstGeom>
          </p:spPr>
        </p:pic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6654F399-667D-36C2-094D-A05BCBA0D3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422308" y="2727782"/>
              <a:ext cx="296612" cy="367525"/>
            </a:xfrm>
            <a:prstGeom prst="rect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9A4BF1BA-C584-5995-360E-CDE18E3EDC8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794" y="61260"/>
            <a:ext cx="1524080" cy="254872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1709B2F-DA81-5B5C-1CE3-788960693279}"/>
              </a:ext>
            </a:extLst>
          </p:cNvPr>
          <p:cNvSpPr/>
          <p:nvPr/>
        </p:nvSpPr>
        <p:spPr>
          <a:xfrm>
            <a:off x="1683523" y="165810"/>
            <a:ext cx="4863888" cy="84580"/>
          </a:xfrm>
          <a:prstGeom prst="round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46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49F8BB-753C-E3D4-A35C-9F92A4ECFBD2}"/>
              </a:ext>
            </a:extLst>
          </p:cNvPr>
          <p:cNvSpPr txBox="1"/>
          <p:nvPr/>
        </p:nvSpPr>
        <p:spPr>
          <a:xfrm>
            <a:off x="6288723" y="21385"/>
            <a:ext cx="2236768" cy="390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69" b="1" dirty="0">
                <a:latin typeface="Arial" panose="020B0604020202020204" pitchFamily="34" charset="0"/>
                <a:cs typeface="Arial" panose="020B0604020202020204" pitchFamily="34" charset="0"/>
              </a:rPr>
              <a:t>Reprise Toppers Clinique </a:t>
            </a:r>
          </a:p>
          <a:p>
            <a:pPr algn="ctr"/>
            <a:r>
              <a:rPr lang="fr-FR" sz="969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Clinique’s Toppers Rework</a:t>
            </a: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E7D9A63D-2288-7558-E783-3EA1EF25898F}"/>
              </a:ext>
            </a:extLst>
          </p:cNvPr>
          <p:cNvSpPr/>
          <p:nvPr/>
        </p:nvSpPr>
        <p:spPr>
          <a:xfrm>
            <a:off x="53237" y="410166"/>
            <a:ext cx="9792435" cy="1774267"/>
          </a:xfrm>
          <a:prstGeom prst="roundRect">
            <a:avLst>
              <a:gd name="adj" fmla="val 703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46"/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7D712581-C144-9B6E-E7BF-7B3121096E05}"/>
              </a:ext>
            </a:extLst>
          </p:cNvPr>
          <p:cNvSpPr txBox="1"/>
          <p:nvPr/>
        </p:nvSpPr>
        <p:spPr>
          <a:xfrm>
            <a:off x="443157" y="327413"/>
            <a:ext cx="452538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600" b="1" dirty="0">
                <a:latin typeface="Agency FB" panose="020B0503020202020204" pitchFamily="34" charset="0"/>
                <a:cs typeface="Arial" panose="020B0604020202020204" pitchFamily="34" charset="0"/>
              </a:rPr>
              <a:t>Kit de réparation pour 1 </a:t>
            </a:r>
            <a:r>
              <a:rPr lang="fr-FR" sz="1600" b="1" dirty="0" err="1">
                <a:latin typeface="Agency FB" panose="020B0503020202020204" pitchFamily="34" charset="0"/>
                <a:cs typeface="Arial" panose="020B0604020202020204" pitchFamily="34" charset="0"/>
              </a:rPr>
              <a:t>topper</a:t>
            </a:r>
            <a:r>
              <a:rPr lang="fr-FR" sz="1600" b="1" dirty="0">
                <a:latin typeface="Agency FB" panose="020B0503020202020204" pitchFamily="34" charset="0"/>
                <a:cs typeface="Arial" panose="020B0604020202020204" pitchFamily="34" charset="0"/>
              </a:rPr>
              <a:t> / </a:t>
            </a:r>
            <a:r>
              <a:rPr lang="fr-FR" sz="1600" b="1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Rework kit for 1 </a:t>
            </a:r>
            <a:r>
              <a:rPr lang="fr-FR" sz="1600" b="1" dirty="0" err="1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topper</a:t>
            </a:r>
            <a:r>
              <a:rPr lang="fr-FR" sz="1600" b="1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6" name="ZoneTexte 255">
            <a:extLst>
              <a:ext uri="{FF2B5EF4-FFF2-40B4-BE49-F238E27FC236}">
                <a16:creationId xmlns:a16="http://schemas.microsoft.com/office/drawing/2014/main" id="{CF33B00F-D68A-DB1C-E8AA-8DC7E9DCE70B}"/>
              </a:ext>
            </a:extLst>
          </p:cNvPr>
          <p:cNvSpPr txBox="1"/>
          <p:nvPr/>
        </p:nvSpPr>
        <p:spPr>
          <a:xfrm>
            <a:off x="60327" y="670726"/>
            <a:ext cx="37767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gency FB" panose="020B0503020202020204" pitchFamily="34" charset="0"/>
                <a:cs typeface="Arial" panose="020B0604020202020204" pitchFamily="34" charset="0"/>
              </a:rPr>
              <a:t>- 1 Rouleau de Bande adhésive double face (2500x12x1 mm)</a:t>
            </a:r>
          </a:p>
          <a:p>
            <a:r>
              <a:rPr lang="fr-FR" sz="14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Roll Double-</a:t>
            </a:r>
            <a:r>
              <a:rPr lang="fr-FR" sz="1400" dirty="0" err="1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sided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adhesive tape(2500x12x1 mm)</a:t>
            </a:r>
          </a:p>
          <a:p>
            <a:r>
              <a:rPr lang="fr-FR" sz="1400" dirty="0">
                <a:latin typeface="Agency FB" panose="020B0503020202020204" pitchFamily="34" charset="0"/>
                <a:cs typeface="Arial" panose="020B0604020202020204" pitchFamily="34" charset="0"/>
              </a:rPr>
              <a:t>- 8 pads de Patafix®</a:t>
            </a:r>
          </a:p>
          <a:p>
            <a:r>
              <a:rPr lang="fr-FR" sz="14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8 Patafix® pads</a:t>
            </a:r>
          </a:p>
        </p:txBody>
      </p:sp>
      <p:sp>
        <p:nvSpPr>
          <p:cNvPr id="268" name="ZoneTexte 267">
            <a:extLst>
              <a:ext uri="{FF2B5EF4-FFF2-40B4-BE49-F238E27FC236}">
                <a16:creationId xmlns:a16="http://schemas.microsoft.com/office/drawing/2014/main" id="{9C6A3539-F1E1-7102-87C4-3E2BC64AE110}"/>
              </a:ext>
            </a:extLst>
          </p:cNvPr>
          <p:cNvSpPr txBox="1"/>
          <p:nvPr/>
        </p:nvSpPr>
        <p:spPr>
          <a:xfrm>
            <a:off x="45989" y="1629291"/>
            <a:ext cx="52055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gency FB" panose="020B0503020202020204" pitchFamily="34" charset="0"/>
                <a:cs typeface="Arial" panose="020B0604020202020204" pitchFamily="34" charset="0"/>
              </a:rPr>
              <a:t>- 8 Gabarits de pose en « L » (2 gabarits CS, 2 gabarits C, 2 gabarits B et 2 gabarits P)</a:t>
            </a:r>
          </a:p>
          <a:p>
            <a:r>
              <a:rPr lang="fr-FR" sz="14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8 "L" </a:t>
            </a:r>
            <a:r>
              <a:rPr lang="fr-FR" sz="1400" dirty="0" err="1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shaped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jigs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(2 </a:t>
            </a:r>
            <a:r>
              <a:rPr lang="fr-FR" sz="1400" dirty="0" err="1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jigs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Cs, 2 </a:t>
            </a:r>
            <a:r>
              <a:rPr lang="fr-FR" sz="1400" dirty="0" err="1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jigs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C, 2 </a:t>
            </a:r>
            <a:r>
              <a:rPr lang="fr-FR" sz="1400" dirty="0" err="1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jigs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B and 2 </a:t>
            </a:r>
            <a:r>
              <a:rPr lang="fr-FR" sz="1400" dirty="0" err="1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jigs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P)</a:t>
            </a:r>
          </a:p>
        </p:txBody>
      </p:sp>
      <p:sp>
        <p:nvSpPr>
          <p:cNvPr id="271" name="ZoneTexte 270">
            <a:extLst>
              <a:ext uri="{FF2B5EF4-FFF2-40B4-BE49-F238E27FC236}">
                <a16:creationId xmlns:a16="http://schemas.microsoft.com/office/drawing/2014/main" id="{921FE3E9-0A63-D3C2-77BF-91D00FE53F1D}"/>
              </a:ext>
            </a:extLst>
          </p:cNvPr>
          <p:cNvSpPr txBox="1"/>
          <p:nvPr/>
        </p:nvSpPr>
        <p:spPr>
          <a:xfrm>
            <a:off x="5553584" y="522937"/>
            <a:ext cx="42920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gency FB" panose="020B0503020202020204" pitchFamily="34" charset="0"/>
                <a:cs typeface="Arial" panose="020B0604020202020204" pitchFamily="34" charset="0"/>
              </a:rPr>
              <a:t>+ Vous aurez également besoin: d’une paire de ciseaux et de ruban adhésif</a:t>
            </a:r>
          </a:p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You will also need: a pair of scissors and masking tape</a:t>
            </a:r>
            <a:endParaRPr lang="fr-FR" sz="1400" dirty="0">
              <a:solidFill>
                <a:schemeClr val="bg1">
                  <a:lumMod val="50000"/>
                </a:schemeClr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B718C71-8A4D-A368-014C-5F4B16782302}"/>
              </a:ext>
            </a:extLst>
          </p:cNvPr>
          <p:cNvSpPr/>
          <p:nvPr/>
        </p:nvSpPr>
        <p:spPr>
          <a:xfrm>
            <a:off x="8251903" y="160920"/>
            <a:ext cx="1627326" cy="84580"/>
          </a:xfrm>
          <a:prstGeom prst="round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46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BCA4FFC-B096-8C6B-5B52-094FB7FF9732}"/>
              </a:ext>
            </a:extLst>
          </p:cNvPr>
          <p:cNvSpPr txBox="1"/>
          <p:nvPr/>
        </p:nvSpPr>
        <p:spPr>
          <a:xfrm>
            <a:off x="437079" y="2497221"/>
            <a:ext cx="4978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FLIP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3A17E63-95BB-A0B4-C1A4-8E886C24E303}"/>
              </a:ext>
            </a:extLst>
          </p:cNvPr>
          <p:cNvSpPr txBox="1"/>
          <p:nvPr/>
        </p:nvSpPr>
        <p:spPr>
          <a:xfrm>
            <a:off x="1337438" y="2386689"/>
            <a:ext cx="4978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FF0000"/>
                </a:solidFill>
              </a:rPr>
              <a:t>TOP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2634503-8309-C0AC-D849-F234B2CE9906}"/>
              </a:ext>
            </a:extLst>
          </p:cNvPr>
          <p:cNvSpPr txBox="1"/>
          <p:nvPr/>
        </p:nvSpPr>
        <p:spPr>
          <a:xfrm>
            <a:off x="1613010" y="3400813"/>
            <a:ext cx="4978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FF0000"/>
                </a:solidFill>
              </a:rPr>
              <a:t>TOP</a:t>
            </a:r>
          </a:p>
        </p:txBody>
      </p:sp>
    </p:spTree>
    <p:extLst>
      <p:ext uri="{BB962C8B-B14F-4D97-AF65-F5344CB8AC3E}">
        <p14:creationId xmlns:p14="http://schemas.microsoft.com/office/powerpoint/2010/main" val="146409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6FE401E4-8FCC-41E7-242C-7CBE853FD8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94" y="61260"/>
            <a:ext cx="1524080" cy="254872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A6B0BEB-7E47-7774-3940-7DD4D6376F39}"/>
              </a:ext>
            </a:extLst>
          </p:cNvPr>
          <p:cNvSpPr/>
          <p:nvPr/>
        </p:nvSpPr>
        <p:spPr>
          <a:xfrm>
            <a:off x="1683523" y="165810"/>
            <a:ext cx="4863888" cy="84580"/>
          </a:xfrm>
          <a:prstGeom prst="round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46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09DAD0F-E55A-8828-D8F9-261444D56533}"/>
              </a:ext>
            </a:extLst>
          </p:cNvPr>
          <p:cNvSpPr txBox="1"/>
          <p:nvPr/>
        </p:nvSpPr>
        <p:spPr>
          <a:xfrm>
            <a:off x="6288723" y="21385"/>
            <a:ext cx="2236768" cy="390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69" b="1" dirty="0">
                <a:latin typeface="Arial" panose="020B0604020202020204" pitchFamily="34" charset="0"/>
                <a:cs typeface="Arial" panose="020B0604020202020204" pitchFamily="34" charset="0"/>
              </a:rPr>
              <a:t>Reprise Toppers Clinique </a:t>
            </a:r>
          </a:p>
          <a:p>
            <a:pPr algn="ctr"/>
            <a:r>
              <a:rPr lang="fr-FR" sz="969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Clinique’s Toppers Rework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A515791F-9418-435F-1B16-8E3EE8A63672}"/>
              </a:ext>
            </a:extLst>
          </p:cNvPr>
          <p:cNvSpPr/>
          <p:nvPr/>
        </p:nvSpPr>
        <p:spPr>
          <a:xfrm>
            <a:off x="8251903" y="160920"/>
            <a:ext cx="1627326" cy="84580"/>
          </a:xfrm>
          <a:prstGeom prst="round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46"/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DE3C2107-EC4C-C3D6-5E55-4AC95A88C4F8}"/>
              </a:ext>
            </a:extLst>
          </p:cNvPr>
          <p:cNvSpPr/>
          <p:nvPr/>
        </p:nvSpPr>
        <p:spPr>
          <a:xfrm>
            <a:off x="53237" y="410166"/>
            <a:ext cx="9792435" cy="1774267"/>
          </a:xfrm>
          <a:prstGeom prst="roundRect">
            <a:avLst>
              <a:gd name="adj" fmla="val 703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46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ACB33E2-EE28-A2EB-07CE-FF9952DD909E}"/>
              </a:ext>
            </a:extLst>
          </p:cNvPr>
          <p:cNvSpPr txBox="1"/>
          <p:nvPr/>
        </p:nvSpPr>
        <p:spPr>
          <a:xfrm>
            <a:off x="60327" y="670726"/>
            <a:ext cx="37767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gency FB" panose="020B0503020202020204" pitchFamily="34" charset="0"/>
                <a:cs typeface="Arial" panose="020B0604020202020204" pitchFamily="34" charset="0"/>
              </a:rPr>
              <a:t>- 1 Rouleau de Bande adhésive double face (2500x12x1 mm)</a:t>
            </a:r>
          </a:p>
          <a:p>
            <a:r>
              <a:rPr lang="fr-FR" sz="14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Roll Double-</a:t>
            </a:r>
            <a:r>
              <a:rPr lang="fr-FR" sz="1400" dirty="0" err="1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sided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adhesive tape(2500x12x1 mm)</a:t>
            </a:r>
          </a:p>
          <a:p>
            <a:r>
              <a:rPr lang="fr-FR" sz="1400" dirty="0">
                <a:latin typeface="Agency FB" panose="020B0503020202020204" pitchFamily="34" charset="0"/>
                <a:cs typeface="Arial" panose="020B0604020202020204" pitchFamily="34" charset="0"/>
              </a:rPr>
              <a:t>- 8 pads de Patafix®</a:t>
            </a:r>
          </a:p>
          <a:p>
            <a:r>
              <a:rPr lang="fr-FR" sz="14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8 Patafix® pads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E9DA56B-7A9D-52B1-09C4-D94005EC0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2433" y="875751"/>
            <a:ext cx="1322117" cy="593764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3F7E58A2-C17C-8817-983E-2A16485115FF}"/>
              </a:ext>
            </a:extLst>
          </p:cNvPr>
          <p:cNvSpPr txBox="1"/>
          <p:nvPr/>
        </p:nvSpPr>
        <p:spPr>
          <a:xfrm>
            <a:off x="45989" y="1629291"/>
            <a:ext cx="52055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gency FB" panose="020B0503020202020204" pitchFamily="34" charset="0"/>
                <a:cs typeface="Arial" panose="020B0604020202020204" pitchFamily="34" charset="0"/>
              </a:rPr>
              <a:t>- 8 Gabarits de pose en « L » (2 gabarits CS, 2 gabarits C, 2 gabarits B et 2 gabarits P)</a:t>
            </a:r>
          </a:p>
          <a:p>
            <a:r>
              <a:rPr lang="fr-FR" sz="14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8 "L" </a:t>
            </a:r>
            <a:r>
              <a:rPr lang="fr-FR" sz="1400" dirty="0" err="1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shaped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jigs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(2 </a:t>
            </a:r>
            <a:r>
              <a:rPr lang="fr-FR" sz="1400" dirty="0" err="1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jigs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Cs, 2 </a:t>
            </a:r>
            <a:r>
              <a:rPr lang="fr-FR" sz="1400" dirty="0" err="1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jigs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C, 2 </a:t>
            </a:r>
            <a:r>
              <a:rPr lang="fr-FR" sz="1400" dirty="0" err="1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jigs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B and 2 </a:t>
            </a:r>
            <a:r>
              <a:rPr lang="fr-FR" sz="1400" dirty="0" err="1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jigs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P)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05025976-4B0A-2351-A047-6CF558C304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9299" y="1357831"/>
            <a:ext cx="2859907" cy="780704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ECBF2939-2502-7C22-708C-BEB98FF978F0}"/>
              </a:ext>
            </a:extLst>
          </p:cNvPr>
          <p:cNvSpPr txBox="1"/>
          <p:nvPr/>
        </p:nvSpPr>
        <p:spPr>
          <a:xfrm>
            <a:off x="5553584" y="522937"/>
            <a:ext cx="42920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gency FB" panose="020B0503020202020204" pitchFamily="34" charset="0"/>
                <a:cs typeface="Arial" panose="020B0604020202020204" pitchFamily="34" charset="0"/>
              </a:rPr>
              <a:t>+ Vous aurez également besoin: d’une paire de ciseaux et de ruban adhésif</a:t>
            </a:r>
          </a:p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You will also need: a pair of scissors and masking tape</a:t>
            </a:r>
            <a:endParaRPr lang="fr-FR" sz="1400" dirty="0">
              <a:solidFill>
                <a:schemeClr val="bg1">
                  <a:lumMod val="50000"/>
                </a:schemeClr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1D112B6D-1F47-C5C5-9A92-5FD1FF34F210}"/>
              </a:ext>
            </a:extLst>
          </p:cNvPr>
          <p:cNvGrpSpPr/>
          <p:nvPr/>
        </p:nvGrpSpPr>
        <p:grpSpPr>
          <a:xfrm>
            <a:off x="35573" y="4737893"/>
            <a:ext cx="3240000" cy="1789885"/>
            <a:chOff x="4609510" y="4913221"/>
            <a:chExt cx="3240000" cy="1789885"/>
          </a:xfrm>
        </p:grpSpPr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F879D63D-5650-973F-612B-A66E9B814B27}"/>
                </a:ext>
              </a:extLst>
            </p:cNvPr>
            <p:cNvSpPr txBox="1"/>
            <p:nvPr/>
          </p:nvSpPr>
          <p:spPr>
            <a:xfrm>
              <a:off x="4609510" y="6241441"/>
              <a:ext cx="3240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latin typeface="Agency FB" panose="020B0503020202020204" pitchFamily="34" charset="0"/>
                  <a:cs typeface="Arial" panose="020B0604020202020204" pitchFamily="34" charset="0"/>
                </a:rPr>
                <a:t>10- Retourner l’ensemble puis appuyer sur la grille.</a:t>
              </a:r>
            </a:p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10- Turn the topper over then press down on the grid.</a:t>
              </a:r>
              <a:endParaRPr lang="fr-FR" sz="12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B915BADA-BA32-0EFC-937E-75DFA214C9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81351" y="4998145"/>
              <a:ext cx="1451031" cy="1037100"/>
            </a:xfrm>
            <a:prstGeom prst="rect">
              <a:avLst/>
            </a:prstGeom>
          </p:spPr>
        </p:pic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F5FD1313-B482-6E0A-F428-F64655B26C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710149" y="4913221"/>
              <a:ext cx="1280703" cy="889377"/>
            </a:xfrm>
            <a:prstGeom prst="rect">
              <a:avLst/>
            </a:prstGeom>
          </p:spPr>
        </p:pic>
      </p:grp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08DE05CC-5085-4EB9-C241-C2349786A897}"/>
              </a:ext>
            </a:extLst>
          </p:cNvPr>
          <p:cNvSpPr/>
          <p:nvPr/>
        </p:nvSpPr>
        <p:spPr>
          <a:xfrm>
            <a:off x="49295" y="4580977"/>
            <a:ext cx="3240000" cy="2232000"/>
          </a:xfrm>
          <a:prstGeom prst="roundRect">
            <a:avLst>
              <a:gd name="adj" fmla="val 557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745A57C0-12F1-61B1-212E-17F3F0AD7BD0}"/>
              </a:ext>
            </a:extLst>
          </p:cNvPr>
          <p:cNvGrpSpPr/>
          <p:nvPr/>
        </p:nvGrpSpPr>
        <p:grpSpPr>
          <a:xfrm>
            <a:off x="37724" y="2253519"/>
            <a:ext cx="3254384" cy="2252497"/>
            <a:chOff x="1196" y="5533071"/>
            <a:chExt cx="3254384" cy="2252497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C63ED31D-AB6D-61BD-01B2-82078AA6E04C}"/>
                </a:ext>
              </a:extLst>
            </p:cNvPr>
            <p:cNvSpPr/>
            <p:nvPr/>
          </p:nvSpPr>
          <p:spPr>
            <a:xfrm>
              <a:off x="15580" y="5533071"/>
              <a:ext cx="3240000" cy="2232000"/>
            </a:xfrm>
            <a:prstGeom prst="roundRect">
              <a:avLst>
                <a:gd name="adj" fmla="val 5570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ABB23B00-AB3A-08B9-47FF-2EB6CBF05198}"/>
                </a:ext>
              </a:extLst>
            </p:cNvPr>
            <p:cNvSpPr txBox="1"/>
            <p:nvPr/>
          </p:nvSpPr>
          <p:spPr>
            <a:xfrm>
              <a:off x="1196" y="6585239"/>
              <a:ext cx="323264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latin typeface="Agency FB" panose="020B0503020202020204" pitchFamily="34" charset="0"/>
                  <a:cs typeface="Arial" panose="020B0604020202020204" pitchFamily="34" charset="0"/>
                </a:rPr>
                <a:t>7-Positionner les gabarits sur la grille (</a:t>
              </a:r>
              <a:r>
                <a:rPr lang="fr-FR" sz="1200" b="1" dirty="0">
                  <a:solidFill>
                    <a:srgbClr val="FF0000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côté le comportant le lettrage vers vous</a:t>
              </a:r>
              <a:r>
                <a:rPr lang="fr-FR" sz="1200" dirty="0">
                  <a:latin typeface="Agency FB" panose="020B0503020202020204" pitchFamily="34" charset="0"/>
                  <a:cs typeface="Arial" panose="020B0604020202020204" pitchFamily="34" charset="0"/>
                </a:rPr>
                <a:t>) en les alignant sur les bords extérieurs à droite et à gauche de la grille.</a:t>
              </a:r>
            </a:p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7-Position the jigs on the grid (</a:t>
              </a:r>
              <a:r>
                <a:rPr lang="en-US" sz="1200" b="1" dirty="0">
                  <a:solidFill>
                    <a:srgbClr val="FF0000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side with the lettering towards you</a:t>
              </a: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) aligning them on the outer edges on the right and left of the grid.</a:t>
              </a:r>
            </a:p>
          </p:txBody>
        </p: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503FD9A4-6F91-5EAE-FB8A-C882DC9C8C65}"/>
              </a:ext>
            </a:extLst>
          </p:cNvPr>
          <p:cNvGrpSpPr/>
          <p:nvPr/>
        </p:nvGrpSpPr>
        <p:grpSpPr>
          <a:xfrm>
            <a:off x="3329652" y="2245739"/>
            <a:ext cx="3240960" cy="2232000"/>
            <a:chOff x="2317144" y="5533071"/>
            <a:chExt cx="3240960" cy="2145560"/>
          </a:xfrm>
        </p:grpSpPr>
        <p:sp>
          <p:nvSpPr>
            <p:cNvPr id="52" name="Rectangle : coins arrondis 51">
              <a:extLst>
                <a:ext uri="{FF2B5EF4-FFF2-40B4-BE49-F238E27FC236}">
                  <a16:creationId xmlns:a16="http://schemas.microsoft.com/office/drawing/2014/main" id="{9BB0AE30-AB1D-0690-32CC-41E1262DE7C0}"/>
                </a:ext>
              </a:extLst>
            </p:cNvPr>
            <p:cNvSpPr/>
            <p:nvPr/>
          </p:nvSpPr>
          <p:spPr>
            <a:xfrm>
              <a:off x="2318104" y="5533071"/>
              <a:ext cx="3240000" cy="2145560"/>
            </a:xfrm>
            <a:prstGeom prst="roundRect">
              <a:avLst>
                <a:gd name="adj" fmla="val 5570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46C1F6A1-8E5C-5036-340E-81E147D4BAD1}"/>
                </a:ext>
              </a:extLst>
            </p:cNvPr>
            <p:cNvSpPr txBox="1"/>
            <p:nvPr/>
          </p:nvSpPr>
          <p:spPr>
            <a:xfrm>
              <a:off x="2317144" y="6727393"/>
              <a:ext cx="3237986" cy="7988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latin typeface="Agency FB" panose="020B0503020202020204" pitchFamily="34" charset="0"/>
                  <a:cs typeface="Arial" panose="020B0604020202020204" pitchFamily="34" charset="0"/>
                </a:rPr>
                <a:t>8- Adhésiver les gabarits sur l’extérieur de la grille avec deux morceaux d’adhésif par gabarit ou au moyen de la Patafix®.</a:t>
              </a:r>
            </a:p>
            <a:p>
              <a:r>
                <a:rPr lang="fr-FR" sz="12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8-</a:t>
              </a: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Stick the jigs on the 2 bottom corners of the grid with pieces of adhesive or using </a:t>
              </a:r>
              <a:r>
                <a:rPr lang="en-US" sz="1200" dirty="0" err="1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Patafix</a:t>
              </a: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®.</a:t>
              </a:r>
              <a:endParaRPr lang="fr-FR" sz="1200" dirty="0">
                <a:latin typeface="Agency FB" panose="020B0503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A07D034D-6A15-8AA2-B5B7-2D30F7E0AB42}"/>
              </a:ext>
            </a:extLst>
          </p:cNvPr>
          <p:cNvGrpSpPr/>
          <p:nvPr/>
        </p:nvGrpSpPr>
        <p:grpSpPr>
          <a:xfrm>
            <a:off x="6620855" y="2238043"/>
            <a:ext cx="3245693" cy="2232000"/>
            <a:chOff x="2366492" y="7720528"/>
            <a:chExt cx="3245693" cy="2232000"/>
          </a:xfrm>
        </p:grpSpPr>
        <p:grpSp>
          <p:nvGrpSpPr>
            <p:cNvPr id="55" name="Groupe 54">
              <a:extLst>
                <a:ext uri="{FF2B5EF4-FFF2-40B4-BE49-F238E27FC236}">
                  <a16:creationId xmlns:a16="http://schemas.microsoft.com/office/drawing/2014/main" id="{ACBD04FD-5FF1-CC58-A136-CCB6964F467B}"/>
                </a:ext>
              </a:extLst>
            </p:cNvPr>
            <p:cNvGrpSpPr/>
            <p:nvPr/>
          </p:nvGrpSpPr>
          <p:grpSpPr>
            <a:xfrm>
              <a:off x="2366492" y="7720528"/>
              <a:ext cx="3245693" cy="2232000"/>
              <a:chOff x="4620627" y="5523648"/>
              <a:chExt cx="3245693" cy="2232000"/>
            </a:xfrm>
          </p:grpSpPr>
          <p:sp>
            <p:nvSpPr>
              <p:cNvPr id="59" name="ZoneTexte 58">
                <a:extLst>
                  <a:ext uri="{FF2B5EF4-FFF2-40B4-BE49-F238E27FC236}">
                    <a16:creationId xmlns:a16="http://schemas.microsoft.com/office/drawing/2014/main" id="{23F83B01-0A30-A012-7A06-A51C1F6EAFEB}"/>
                  </a:ext>
                </a:extLst>
              </p:cNvPr>
              <p:cNvSpPr txBox="1"/>
              <p:nvPr/>
            </p:nvSpPr>
            <p:spPr>
              <a:xfrm>
                <a:off x="4620627" y="6810340"/>
                <a:ext cx="324569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dirty="0">
                    <a:latin typeface="Agency FB" panose="020B0503020202020204" pitchFamily="34" charset="0"/>
                    <a:cs typeface="Arial" panose="020B0604020202020204" pitchFamily="34" charset="0"/>
                  </a:rPr>
                  <a:t>9- Placer l’interface sur la grille (les pattes vers vous) en alignant l’interface sur les gabarits puis retirer les gabarits.</a:t>
                </a:r>
              </a:p>
              <a:p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  <a:latin typeface="Agency FB" panose="020B0503020202020204" pitchFamily="34" charset="0"/>
                    <a:cs typeface="Arial" panose="020B0604020202020204" pitchFamily="34" charset="0"/>
                  </a:rPr>
                  <a:t>9- Place the white structure of the topper on the grid (legs towards you) aligning it on the jigs then remove the jigs..</a:t>
                </a:r>
                <a:endParaRPr lang="fr-FR" sz="12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0" name="Rectangle : coins arrondis 59">
                <a:extLst>
                  <a:ext uri="{FF2B5EF4-FFF2-40B4-BE49-F238E27FC236}">
                    <a16:creationId xmlns:a16="http://schemas.microsoft.com/office/drawing/2014/main" id="{584BB5C5-C013-73E3-DBC5-EE978AF826BA}"/>
                  </a:ext>
                </a:extLst>
              </p:cNvPr>
              <p:cNvSpPr/>
              <p:nvPr/>
            </p:nvSpPr>
            <p:spPr>
              <a:xfrm>
                <a:off x="4620628" y="5523648"/>
                <a:ext cx="3240000" cy="2232000"/>
              </a:xfrm>
              <a:prstGeom prst="roundRect">
                <a:avLst>
                  <a:gd name="adj" fmla="val 5570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pic>
          <p:nvPicPr>
            <p:cNvPr id="56" name="Image 55">
              <a:extLst>
                <a:ext uri="{FF2B5EF4-FFF2-40B4-BE49-F238E27FC236}">
                  <a16:creationId xmlns:a16="http://schemas.microsoft.com/office/drawing/2014/main" id="{63B2EB04-B911-9D14-7231-1332A5CCCA9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026906" y="7777850"/>
              <a:ext cx="1586864" cy="1215471"/>
            </a:xfrm>
            <a:prstGeom prst="rect">
              <a:avLst/>
            </a:prstGeom>
          </p:spPr>
        </p:pic>
        <p:sp>
          <p:nvSpPr>
            <p:cNvPr id="57" name="Flèche : bas 56">
              <a:extLst>
                <a:ext uri="{FF2B5EF4-FFF2-40B4-BE49-F238E27FC236}">
                  <a16:creationId xmlns:a16="http://schemas.microsoft.com/office/drawing/2014/main" id="{45EFB3BF-DE28-140D-2DE0-9DE3B35C6786}"/>
                </a:ext>
              </a:extLst>
            </p:cNvPr>
            <p:cNvSpPr/>
            <p:nvPr/>
          </p:nvSpPr>
          <p:spPr>
            <a:xfrm rot="19060188">
              <a:off x="3196001" y="8144509"/>
              <a:ext cx="81506" cy="156824"/>
            </a:xfrm>
            <a:prstGeom prst="downArrow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8" name="Flèche : bas 57">
              <a:extLst>
                <a:ext uri="{FF2B5EF4-FFF2-40B4-BE49-F238E27FC236}">
                  <a16:creationId xmlns:a16="http://schemas.microsoft.com/office/drawing/2014/main" id="{236B0345-FB0F-0B30-22A8-BC12007DED31}"/>
                </a:ext>
              </a:extLst>
            </p:cNvPr>
            <p:cNvSpPr/>
            <p:nvPr/>
          </p:nvSpPr>
          <p:spPr>
            <a:xfrm rot="19060188">
              <a:off x="3600999" y="8227857"/>
              <a:ext cx="81506" cy="156824"/>
            </a:xfrm>
            <a:prstGeom prst="downArrow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D2807D89-B9DB-BBBC-483D-298D63331D8B}"/>
              </a:ext>
            </a:extLst>
          </p:cNvPr>
          <p:cNvGrpSpPr/>
          <p:nvPr/>
        </p:nvGrpSpPr>
        <p:grpSpPr>
          <a:xfrm>
            <a:off x="376389" y="2356143"/>
            <a:ext cx="2107140" cy="776501"/>
            <a:chOff x="384778" y="2356143"/>
            <a:chExt cx="2107140" cy="776501"/>
          </a:xfrm>
        </p:grpSpPr>
        <p:pic>
          <p:nvPicPr>
            <p:cNvPr id="42" name="Image 41">
              <a:extLst>
                <a:ext uri="{FF2B5EF4-FFF2-40B4-BE49-F238E27FC236}">
                  <a16:creationId xmlns:a16="http://schemas.microsoft.com/office/drawing/2014/main" id="{30B19678-998B-7E25-308C-D0C23EE06BA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25851" y="2356143"/>
              <a:ext cx="1456007" cy="488009"/>
            </a:xfrm>
            <a:prstGeom prst="rect">
              <a:avLst/>
            </a:prstGeom>
          </p:spPr>
        </p:pic>
        <p:pic>
          <p:nvPicPr>
            <p:cNvPr id="61" name="Image 60">
              <a:extLst>
                <a:ext uri="{FF2B5EF4-FFF2-40B4-BE49-F238E27FC236}">
                  <a16:creationId xmlns:a16="http://schemas.microsoft.com/office/drawing/2014/main" id="{C673CA8E-9580-FE2D-D2E4-49C09C9E615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84778" y="2588082"/>
              <a:ext cx="1089382" cy="345800"/>
            </a:xfrm>
            <a:prstGeom prst="rect">
              <a:avLst/>
            </a:prstGeom>
          </p:spPr>
        </p:pic>
        <p:pic>
          <p:nvPicPr>
            <p:cNvPr id="62" name="Image 61">
              <a:extLst>
                <a:ext uri="{FF2B5EF4-FFF2-40B4-BE49-F238E27FC236}">
                  <a16:creationId xmlns:a16="http://schemas.microsoft.com/office/drawing/2014/main" id="{039D7018-1B14-0832-263B-0107771FDB9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373057" y="2777487"/>
              <a:ext cx="1118861" cy="355157"/>
            </a:xfrm>
            <a:prstGeom prst="rect">
              <a:avLst/>
            </a:prstGeom>
          </p:spPr>
        </p:pic>
        <p:cxnSp>
          <p:nvCxnSpPr>
            <p:cNvPr id="63" name="Connecteur droit avec flèche 62">
              <a:extLst>
                <a:ext uri="{FF2B5EF4-FFF2-40B4-BE49-F238E27FC236}">
                  <a16:creationId xmlns:a16="http://schemas.microsoft.com/office/drawing/2014/main" id="{A327DCE9-9D11-0250-5ABE-19683A146DB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882812" y="2837533"/>
              <a:ext cx="158507" cy="20929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Connecteur droit avec flèche 63">
              <a:extLst>
                <a:ext uri="{FF2B5EF4-FFF2-40B4-BE49-F238E27FC236}">
                  <a16:creationId xmlns:a16="http://schemas.microsoft.com/office/drawing/2014/main" id="{9B8DBF46-22F4-70C1-043C-C39E6EAD0B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1997" y="2734750"/>
              <a:ext cx="548232" cy="4273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5" name="Image 64">
            <a:extLst>
              <a:ext uri="{FF2B5EF4-FFF2-40B4-BE49-F238E27FC236}">
                <a16:creationId xmlns:a16="http://schemas.microsoft.com/office/drawing/2014/main" id="{732325F6-CB5D-22A9-F9E9-BAF6A3B68AD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85957" y="4806462"/>
            <a:ext cx="1667975" cy="1674541"/>
          </a:xfrm>
          <a:prstGeom prst="rect">
            <a:avLst/>
          </a:prstGeom>
        </p:spPr>
      </p:pic>
      <p:grpSp>
        <p:nvGrpSpPr>
          <p:cNvPr id="108" name="Groupe 107">
            <a:extLst>
              <a:ext uri="{FF2B5EF4-FFF2-40B4-BE49-F238E27FC236}">
                <a16:creationId xmlns:a16="http://schemas.microsoft.com/office/drawing/2014/main" id="{D70983B2-3371-8D6A-DA78-89E049C95D9A}"/>
              </a:ext>
            </a:extLst>
          </p:cNvPr>
          <p:cNvGrpSpPr/>
          <p:nvPr/>
        </p:nvGrpSpPr>
        <p:grpSpPr>
          <a:xfrm>
            <a:off x="3352350" y="2385023"/>
            <a:ext cx="1454542" cy="708084"/>
            <a:chOff x="3352350" y="2385023"/>
            <a:chExt cx="1454542" cy="708084"/>
          </a:xfrm>
        </p:grpSpPr>
        <p:pic>
          <p:nvPicPr>
            <p:cNvPr id="47" name="Image 46">
              <a:extLst>
                <a:ext uri="{FF2B5EF4-FFF2-40B4-BE49-F238E27FC236}">
                  <a16:creationId xmlns:a16="http://schemas.microsoft.com/office/drawing/2014/main" id="{0D2AFA97-3380-E9A7-5795-CAC3CD8713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45181" t="62523" r="28810"/>
            <a:stretch/>
          </p:blipFill>
          <p:spPr>
            <a:xfrm>
              <a:off x="3632909" y="2505591"/>
              <a:ext cx="1173983" cy="587516"/>
            </a:xfrm>
            <a:prstGeom prst="rect">
              <a:avLst/>
            </a:prstGeom>
          </p:spPr>
        </p:pic>
        <p:pic>
          <p:nvPicPr>
            <p:cNvPr id="49" name="Image 48">
              <a:extLst>
                <a:ext uri="{FF2B5EF4-FFF2-40B4-BE49-F238E27FC236}">
                  <a16:creationId xmlns:a16="http://schemas.microsoft.com/office/drawing/2014/main" id="{150D7D24-C6B1-31D5-85EB-4E4840422A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352350" y="2385023"/>
              <a:ext cx="1271987" cy="435948"/>
            </a:xfrm>
            <a:prstGeom prst="rect">
              <a:avLst/>
            </a:prstGeom>
          </p:spPr>
        </p:pic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ACA93CEB-92C7-9B2C-7B6A-2A09D64DEC89}"/>
                </a:ext>
              </a:extLst>
            </p:cNvPr>
            <p:cNvSpPr/>
            <p:nvPr/>
          </p:nvSpPr>
          <p:spPr>
            <a:xfrm>
              <a:off x="3911777" y="2653512"/>
              <a:ext cx="445454" cy="134452"/>
            </a:xfrm>
            <a:custGeom>
              <a:avLst/>
              <a:gdLst>
                <a:gd name="connsiteX0" fmla="*/ 0 w 612805"/>
                <a:gd name="connsiteY0" fmla="*/ 177800 h 177800"/>
                <a:gd name="connsiteX1" fmla="*/ 152400 w 612805"/>
                <a:gd name="connsiteY1" fmla="*/ 114300 h 177800"/>
                <a:gd name="connsiteX2" fmla="*/ 558800 w 612805"/>
                <a:gd name="connsiteY2" fmla="*/ 0 h 177800"/>
                <a:gd name="connsiteX3" fmla="*/ 596900 w 612805"/>
                <a:gd name="connsiteY3" fmla="*/ 11430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805" h="177800">
                  <a:moveTo>
                    <a:pt x="0" y="177800"/>
                  </a:moveTo>
                  <a:cubicBezTo>
                    <a:pt x="29633" y="160866"/>
                    <a:pt x="59267" y="143933"/>
                    <a:pt x="152400" y="114300"/>
                  </a:cubicBezTo>
                  <a:cubicBezTo>
                    <a:pt x="245533" y="84667"/>
                    <a:pt x="484717" y="0"/>
                    <a:pt x="558800" y="0"/>
                  </a:cubicBezTo>
                  <a:cubicBezTo>
                    <a:pt x="632883" y="0"/>
                    <a:pt x="614891" y="57150"/>
                    <a:pt x="596900" y="114300"/>
                  </a:cubicBezTo>
                </a:path>
              </a:pathLst>
            </a:custGeom>
            <a:noFill/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1" name="Forme libre : forme 50">
              <a:extLst>
                <a:ext uri="{FF2B5EF4-FFF2-40B4-BE49-F238E27FC236}">
                  <a16:creationId xmlns:a16="http://schemas.microsoft.com/office/drawing/2014/main" id="{7180CE5B-5B52-7D88-54CA-77A335C58CB1}"/>
                </a:ext>
              </a:extLst>
            </p:cNvPr>
            <p:cNvSpPr/>
            <p:nvPr/>
          </p:nvSpPr>
          <p:spPr>
            <a:xfrm>
              <a:off x="4173725" y="2815492"/>
              <a:ext cx="109066" cy="135650"/>
            </a:xfrm>
            <a:custGeom>
              <a:avLst/>
              <a:gdLst>
                <a:gd name="connsiteX0" fmla="*/ 0 w 403225"/>
                <a:gd name="connsiteY0" fmla="*/ 0 h 98425"/>
                <a:gd name="connsiteX1" fmla="*/ 403225 w 403225"/>
                <a:gd name="connsiteY1" fmla="*/ 98425 h 98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3225" h="98425">
                  <a:moveTo>
                    <a:pt x="0" y="0"/>
                  </a:moveTo>
                  <a:lnTo>
                    <a:pt x="403225" y="98425"/>
                  </a:lnTo>
                </a:path>
              </a:pathLst>
            </a:custGeom>
            <a:noFill/>
            <a:ln w="28575"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66" name="Groupe 65">
              <a:extLst>
                <a:ext uri="{FF2B5EF4-FFF2-40B4-BE49-F238E27FC236}">
                  <a16:creationId xmlns:a16="http://schemas.microsoft.com/office/drawing/2014/main" id="{9D1F8266-31CF-152D-DE0B-0C37851DE8A8}"/>
                </a:ext>
              </a:extLst>
            </p:cNvPr>
            <p:cNvGrpSpPr/>
            <p:nvPr/>
          </p:nvGrpSpPr>
          <p:grpSpPr>
            <a:xfrm>
              <a:off x="3627217" y="2696676"/>
              <a:ext cx="1173983" cy="378760"/>
              <a:chOff x="2500046" y="6215381"/>
              <a:chExt cx="1615032" cy="521055"/>
            </a:xfrm>
          </p:grpSpPr>
          <p:grpSp>
            <p:nvGrpSpPr>
              <p:cNvPr id="67" name="Groupe 66">
                <a:extLst>
                  <a:ext uri="{FF2B5EF4-FFF2-40B4-BE49-F238E27FC236}">
                    <a16:creationId xmlns:a16="http://schemas.microsoft.com/office/drawing/2014/main" id="{567D35BE-6521-F501-CA31-2F991B113EB5}"/>
                  </a:ext>
                </a:extLst>
              </p:cNvPr>
              <p:cNvGrpSpPr/>
              <p:nvPr/>
            </p:nvGrpSpPr>
            <p:grpSpPr>
              <a:xfrm>
                <a:off x="2500046" y="6215381"/>
                <a:ext cx="1615032" cy="521055"/>
                <a:chOff x="2695313" y="6215381"/>
                <a:chExt cx="1615032" cy="521055"/>
              </a:xfrm>
            </p:grpSpPr>
            <p:pic>
              <p:nvPicPr>
                <p:cNvPr id="69" name="Image 68">
                  <a:extLst>
                    <a:ext uri="{FF2B5EF4-FFF2-40B4-BE49-F238E27FC236}">
                      <a16:creationId xmlns:a16="http://schemas.microsoft.com/office/drawing/2014/main" id="{74C8AC39-1DD3-451E-4A80-DBB045A5FC3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695313" y="6215381"/>
                  <a:ext cx="1615032" cy="521055"/>
                </a:xfrm>
                <a:prstGeom prst="rect">
                  <a:avLst/>
                </a:prstGeom>
              </p:spPr>
            </p:pic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701AD9DD-E6AE-4789-5D04-67ED59CCC826}"/>
                    </a:ext>
                  </a:extLst>
                </p:cNvPr>
                <p:cNvSpPr/>
                <p:nvPr/>
              </p:nvSpPr>
              <p:spPr>
                <a:xfrm>
                  <a:off x="3030371" y="6526638"/>
                  <a:ext cx="274585" cy="180000"/>
                </a:xfrm>
                <a:prstGeom prst="rect">
                  <a:avLst/>
                </a:prstGeom>
                <a:solidFill>
                  <a:srgbClr val="FFFF00"/>
                </a:solidFill>
                <a:ln>
                  <a:solidFill>
                    <a:schemeClr val="tx1"/>
                  </a:solidFill>
                </a:ln>
                <a:scene3d>
                  <a:camera prst="isometricOffAxis2Top"/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B01B6A9C-1C12-85D3-5D0A-805F816E35D2}"/>
                  </a:ext>
                </a:extLst>
              </p:cNvPr>
              <p:cNvSpPr/>
              <p:nvPr/>
            </p:nvSpPr>
            <p:spPr>
              <a:xfrm>
                <a:off x="3934796" y="6385335"/>
                <a:ext cx="61200" cy="18000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  <a:scene3d>
                <a:camera prst="isometricOffAxis2Top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86" name="ZoneTexte 85">
            <a:extLst>
              <a:ext uri="{FF2B5EF4-FFF2-40B4-BE49-F238E27FC236}">
                <a16:creationId xmlns:a16="http://schemas.microsoft.com/office/drawing/2014/main" id="{9A091CDE-6652-187F-1A0F-9E99D19557B0}"/>
              </a:ext>
            </a:extLst>
          </p:cNvPr>
          <p:cNvSpPr txBox="1"/>
          <p:nvPr/>
        </p:nvSpPr>
        <p:spPr>
          <a:xfrm>
            <a:off x="9317448" y="6698578"/>
            <a:ext cx="550151" cy="14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46" b="1" dirty="0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ES –REV5 – 19/10/2022</a:t>
            </a:r>
          </a:p>
        </p:txBody>
      </p:sp>
      <p:grpSp>
        <p:nvGrpSpPr>
          <p:cNvPr id="109" name="Groupe 108">
            <a:extLst>
              <a:ext uri="{FF2B5EF4-FFF2-40B4-BE49-F238E27FC236}">
                <a16:creationId xmlns:a16="http://schemas.microsoft.com/office/drawing/2014/main" id="{FF2860F3-E387-2731-ED76-1C9C0A66B439}"/>
              </a:ext>
            </a:extLst>
          </p:cNvPr>
          <p:cNvGrpSpPr/>
          <p:nvPr/>
        </p:nvGrpSpPr>
        <p:grpSpPr>
          <a:xfrm>
            <a:off x="5149661" y="2393175"/>
            <a:ext cx="1383845" cy="987390"/>
            <a:chOff x="4978211" y="2431275"/>
            <a:chExt cx="1383845" cy="987390"/>
          </a:xfrm>
        </p:grpSpPr>
        <p:pic>
          <p:nvPicPr>
            <p:cNvPr id="101" name="Image 100">
              <a:extLst>
                <a:ext uri="{FF2B5EF4-FFF2-40B4-BE49-F238E27FC236}">
                  <a16:creationId xmlns:a16="http://schemas.microsoft.com/office/drawing/2014/main" id="{B55A3CDF-6B27-EE94-BD59-DDDC9805A7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45181" t="62523" r="28810"/>
            <a:stretch/>
          </p:blipFill>
          <p:spPr>
            <a:xfrm>
              <a:off x="5188073" y="2553083"/>
              <a:ext cx="1173983" cy="587516"/>
            </a:xfrm>
            <a:prstGeom prst="rect">
              <a:avLst/>
            </a:prstGeom>
          </p:spPr>
        </p:pic>
        <p:pic>
          <p:nvPicPr>
            <p:cNvPr id="97" name="Image 96">
              <a:extLst>
                <a:ext uri="{FF2B5EF4-FFF2-40B4-BE49-F238E27FC236}">
                  <a16:creationId xmlns:a16="http://schemas.microsoft.com/office/drawing/2014/main" id="{9650ACC0-8C61-AA42-426F-A7BE928BE23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978211" y="2431275"/>
              <a:ext cx="1299843" cy="435667"/>
            </a:xfrm>
            <a:prstGeom prst="rect">
              <a:avLst/>
            </a:prstGeom>
          </p:spPr>
        </p:pic>
        <p:pic>
          <p:nvPicPr>
            <p:cNvPr id="98" name="Image 97">
              <a:extLst>
                <a:ext uri="{FF2B5EF4-FFF2-40B4-BE49-F238E27FC236}">
                  <a16:creationId xmlns:a16="http://schemas.microsoft.com/office/drawing/2014/main" id="{75C45B47-9CAF-5F47-06E9-A5610BE9BC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179628" y="2756118"/>
              <a:ext cx="1173983" cy="378760"/>
            </a:xfrm>
            <a:prstGeom prst="rect">
              <a:avLst/>
            </a:prstGeom>
          </p:spPr>
        </p:pic>
        <p:sp>
          <p:nvSpPr>
            <p:cNvPr id="99" name="Forme libre : forme 98">
              <a:extLst>
                <a:ext uri="{FF2B5EF4-FFF2-40B4-BE49-F238E27FC236}">
                  <a16:creationId xmlns:a16="http://schemas.microsoft.com/office/drawing/2014/main" id="{2D850880-6E2C-B089-F996-AE385ABA5250}"/>
                </a:ext>
              </a:extLst>
            </p:cNvPr>
            <p:cNvSpPr/>
            <p:nvPr/>
          </p:nvSpPr>
          <p:spPr>
            <a:xfrm>
              <a:off x="5509042" y="2699666"/>
              <a:ext cx="445454" cy="134452"/>
            </a:xfrm>
            <a:custGeom>
              <a:avLst/>
              <a:gdLst>
                <a:gd name="connsiteX0" fmla="*/ 0 w 612805"/>
                <a:gd name="connsiteY0" fmla="*/ 177800 h 177800"/>
                <a:gd name="connsiteX1" fmla="*/ 152400 w 612805"/>
                <a:gd name="connsiteY1" fmla="*/ 114300 h 177800"/>
                <a:gd name="connsiteX2" fmla="*/ 558800 w 612805"/>
                <a:gd name="connsiteY2" fmla="*/ 0 h 177800"/>
                <a:gd name="connsiteX3" fmla="*/ 596900 w 612805"/>
                <a:gd name="connsiteY3" fmla="*/ 11430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805" h="177800">
                  <a:moveTo>
                    <a:pt x="0" y="177800"/>
                  </a:moveTo>
                  <a:cubicBezTo>
                    <a:pt x="29633" y="160866"/>
                    <a:pt x="59267" y="143933"/>
                    <a:pt x="152400" y="114300"/>
                  </a:cubicBezTo>
                  <a:cubicBezTo>
                    <a:pt x="245533" y="84667"/>
                    <a:pt x="484717" y="0"/>
                    <a:pt x="558800" y="0"/>
                  </a:cubicBezTo>
                  <a:cubicBezTo>
                    <a:pt x="632883" y="0"/>
                    <a:pt x="614891" y="57150"/>
                    <a:pt x="596900" y="114300"/>
                  </a:cubicBezTo>
                </a:path>
              </a:pathLst>
            </a:custGeom>
            <a:noFill/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2" name="Forme libre : forme 101">
              <a:extLst>
                <a:ext uri="{FF2B5EF4-FFF2-40B4-BE49-F238E27FC236}">
                  <a16:creationId xmlns:a16="http://schemas.microsoft.com/office/drawing/2014/main" id="{C0717318-2259-E6F5-914B-D9A655C09BD9}"/>
                </a:ext>
              </a:extLst>
            </p:cNvPr>
            <p:cNvSpPr/>
            <p:nvPr/>
          </p:nvSpPr>
          <p:spPr>
            <a:xfrm>
              <a:off x="5802933" y="2874353"/>
              <a:ext cx="109066" cy="135650"/>
            </a:xfrm>
            <a:custGeom>
              <a:avLst/>
              <a:gdLst>
                <a:gd name="connsiteX0" fmla="*/ 0 w 403225"/>
                <a:gd name="connsiteY0" fmla="*/ 0 h 98425"/>
                <a:gd name="connsiteX1" fmla="*/ 403225 w 403225"/>
                <a:gd name="connsiteY1" fmla="*/ 98425 h 98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3225" h="98425">
                  <a:moveTo>
                    <a:pt x="0" y="0"/>
                  </a:moveTo>
                  <a:lnTo>
                    <a:pt x="403225" y="98425"/>
                  </a:lnTo>
                </a:path>
              </a:pathLst>
            </a:custGeom>
            <a:noFill/>
            <a:ln w="28575"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3" name="ZoneTexte 102">
              <a:extLst>
                <a:ext uri="{FF2B5EF4-FFF2-40B4-BE49-F238E27FC236}">
                  <a16:creationId xmlns:a16="http://schemas.microsoft.com/office/drawing/2014/main" id="{C38A9E0D-DD5F-EADE-532B-97E441540683}"/>
                </a:ext>
              </a:extLst>
            </p:cNvPr>
            <p:cNvSpPr txBox="1"/>
            <p:nvPr/>
          </p:nvSpPr>
          <p:spPr>
            <a:xfrm>
              <a:off x="5681006" y="3203221"/>
              <a:ext cx="46198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dirty="0">
                  <a:latin typeface="Agency FB" panose="020B0503020202020204" pitchFamily="34" charset="0"/>
                  <a:cs typeface="Arial" panose="020B0604020202020204" pitchFamily="34" charset="0"/>
                </a:rPr>
                <a:t>Patafix®</a:t>
              </a:r>
              <a:endParaRPr lang="fr-FR" sz="800" dirty="0"/>
            </a:p>
          </p:txBody>
        </p:sp>
        <p:cxnSp>
          <p:nvCxnSpPr>
            <p:cNvPr id="105" name="Connecteur : en angle 104">
              <a:extLst>
                <a:ext uri="{FF2B5EF4-FFF2-40B4-BE49-F238E27FC236}">
                  <a16:creationId xmlns:a16="http://schemas.microsoft.com/office/drawing/2014/main" id="{A7C8A275-6530-B93A-3182-7C460714FB59}"/>
                </a:ext>
              </a:extLst>
            </p:cNvPr>
            <p:cNvCxnSpPr>
              <a:stCxn id="103" idx="1"/>
            </p:cNvCxnSpPr>
            <p:nvPr/>
          </p:nvCxnSpPr>
          <p:spPr>
            <a:xfrm rot="10800000">
              <a:off x="5455444" y="3053777"/>
              <a:ext cx="225562" cy="257167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Connecteur : en angle 106">
              <a:extLst>
                <a:ext uri="{FF2B5EF4-FFF2-40B4-BE49-F238E27FC236}">
                  <a16:creationId xmlns:a16="http://schemas.microsoft.com/office/drawing/2014/main" id="{B8423087-2DAA-8140-A057-F05F7AAAD23D}"/>
                </a:ext>
              </a:extLst>
            </p:cNvPr>
            <p:cNvCxnSpPr>
              <a:stCxn id="103" idx="3"/>
            </p:cNvCxnSpPr>
            <p:nvPr/>
          </p:nvCxnSpPr>
          <p:spPr>
            <a:xfrm flipV="1">
              <a:off x="6142992" y="2953965"/>
              <a:ext cx="83977" cy="356978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0" name="ZoneTexte 109">
            <a:extLst>
              <a:ext uri="{FF2B5EF4-FFF2-40B4-BE49-F238E27FC236}">
                <a16:creationId xmlns:a16="http://schemas.microsoft.com/office/drawing/2014/main" id="{5C668431-54D3-A847-D228-FD717987F052}"/>
              </a:ext>
            </a:extLst>
          </p:cNvPr>
          <p:cNvSpPr txBox="1"/>
          <p:nvPr/>
        </p:nvSpPr>
        <p:spPr>
          <a:xfrm>
            <a:off x="4156690" y="3165121"/>
            <a:ext cx="42030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latin typeface="Agency FB" panose="020B0503020202020204" pitchFamily="34" charset="0"/>
                <a:cs typeface="Arial" panose="020B0604020202020204" pitchFamily="34" charset="0"/>
              </a:rPr>
              <a:t>Adhésif</a:t>
            </a:r>
            <a:endParaRPr lang="fr-FR" sz="800" dirty="0"/>
          </a:p>
        </p:txBody>
      </p:sp>
      <p:cxnSp>
        <p:nvCxnSpPr>
          <p:cNvPr id="111" name="Connecteur : en angle 110">
            <a:extLst>
              <a:ext uri="{FF2B5EF4-FFF2-40B4-BE49-F238E27FC236}">
                <a16:creationId xmlns:a16="http://schemas.microsoft.com/office/drawing/2014/main" id="{984911CC-8DBF-F551-93F4-9BBDD4D218B4}"/>
              </a:ext>
            </a:extLst>
          </p:cNvPr>
          <p:cNvCxnSpPr>
            <a:stCxn id="110" idx="1"/>
          </p:cNvCxnSpPr>
          <p:nvPr/>
        </p:nvCxnSpPr>
        <p:spPr>
          <a:xfrm rot="10800000">
            <a:off x="3931128" y="3015693"/>
            <a:ext cx="225562" cy="25715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necteur : en angle 111">
            <a:extLst>
              <a:ext uri="{FF2B5EF4-FFF2-40B4-BE49-F238E27FC236}">
                <a16:creationId xmlns:a16="http://schemas.microsoft.com/office/drawing/2014/main" id="{6FE6E7E1-96C5-0E91-31DF-B4D66FFFCAB6}"/>
              </a:ext>
            </a:extLst>
          </p:cNvPr>
          <p:cNvCxnSpPr>
            <a:stCxn id="110" idx="3"/>
          </p:cNvCxnSpPr>
          <p:nvPr/>
        </p:nvCxnSpPr>
        <p:spPr>
          <a:xfrm flipV="1">
            <a:off x="4576998" y="2915865"/>
            <a:ext cx="125655" cy="35697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6" name="Groupe 115">
            <a:extLst>
              <a:ext uri="{FF2B5EF4-FFF2-40B4-BE49-F238E27FC236}">
                <a16:creationId xmlns:a16="http://schemas.microsoft.com/office/drawing/2014/main" id="{989D4438-B5D3-1C9F-1DFB-3EE335E6DAD9}"/>
              </a:ext>
            </a:extLst>
          </p:cNvPr>
          <p:cNvGrpSpPr/>
          <p:nvPr/>
        </p:nvGrpSpPr>
        <p:grpSpPr>
          <a:xfrm>
            <a:off x="4760509" y="2345977"/>
            <a:ext cx="465192" cy="523220"/>
            <a:chOff x="4730383" y="2310458"/>
            <a:chExt cx="465192" cy="523220"/>
          </a:xfrm>
        </p:grpSpPr>
        <p:sp>
          <p:nvSpPr>
            <p:cNvPr id="113" name="ZoneTexte 112">
              <a:extLst>
                <a:ext uri="{FF2B5EF4-FFF2-40B4-BE49-F238E27FC236}">
                  <a16:creationId xmlns:a16="http://schemas.microsoft.com/office/drawing/2014/main" id="{33D164D0-74A3-E07B-CEAD-28E114B4BCBB}"/>
                </a:ext>
              </a:extLst>
            </p:cNvPr>
            <p:cNvSpPr txBox="1"/>
            <p:nvPr/>
          </p:nvSpPr>
          <p:spPr>
            <a:xfrm>
              <a:off x="4730383" y="2310458"/>
              <a:ext cx="46519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>
                  <a:latin typeface="Agency FB" panose="020B0503020202020204" pitchFamily="34" charset="0"/>
                </a:rPr>
                <a:t>Ou</a:t>
              </a:r>
            </a:p>
            <a:p>
              <a:r>
                <a:rPr lang="fr-FR" sz="14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</a:rPr>
                <a:t>    Or</a:t>
              </a:r>
            </a:p>
          </p:txBody>
        </p:sp>
        <p:cxnSp>
          <p:nvCxnSpPr>
            <p:cNvPr id="115" name="Connecteur droit 114">
              <a:extLst>
                <a:ext uri="{FF2B5EF4-FFF2-40B4-BE49-F238E27FC236}">
                  <a16:creationId xmlns:a16="http://schemas.microsoft.com/office/drawing/2014/main" id="{CDBD9F4A-D872-B20F-C0DD-9E18F4F4E097}"/>
                </a:ext>
              </a:extLst>
            </p:cNvPr>
            <p:cNvCxnSpPr/>
            <p:nvPr/>
          </p:nvCxnSpPr>
          <p:spPr>
            <a:xfrm flipV="1">
              <a:off x="4847014" y="2496086"/>
              <a:ext cx="199014" cy="16548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53037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ZoneTexte 247">
            <a:extLst>
              <a:ext uri="{FF2B5EF4-FFF2-40B4-BE49-F238E27FC236}">
                <a16:creationId xmlns:a16="http://schemas.microsoft.com/office/drawing/2014/main" id="{6EB5D201-D408-31BC-E686-2AF54F10EB2D}"/>
              </a:ext>
            </a:extLst>
          </p:cNvPr>
          <p:cNvSpPr txBox="1"/>
          <p:nvPr/>
        </p:nvSpPr>
        <p:spPr>
          <a:xfrm>
            <a:off x="2456749" y="2017461"/>
            <a:ext cx="75954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gency FB" panose="020B0503020202020204" pitchFamily="34" charset="0"/>
                <a:cs typeface="Arial" panose="020B0604020202020204" pitchFamily="34" charset="0"/>
              </a:rPr>
              <a:t>Gabarits BWL et </a:t>
            </a:r>
            <a:r>
              <a:rPr lang="fr-FR" sz="1400" dirty="0" err="1">
                <a:latin typeface="Agency FB" panose="020B0503020202020204" pitchFamily="34" charset="0"/>
                <a:cs typeface="Arial" panose="020B0604020202020204" pitchFamily="34" charset="0"/>
              </a:rPr>
              <a:t>Retailer</a:t>
            </a:r>
            <a:r>
              <a:rPr lang="fr-FR" sz="1400" dirty="0">
                <a:latin typeface="Agency FB" panose="020B0503020202020204" pitchFamily="34" charset="0"/>
                <a:cs typeface="Arial" panose="020B0604020202020204" pitchFamily="34" charset="0"/>
              </a:rPr>
              <a:t> format pour / </a:t>
            </a:r>
            <a:r>
              <a:rPr lang="fr-FR" sz="1400" dirty="0" err="1">
                <a:latin typeface="Agency FB" panose="020B0503020202020204" pitchFamily="34" charset="0"/>
                <a:cs typeface="Arial" panose="020B0604020202020204" pitchFamily="34" charset="0"/>
              </a:rPr>
              <a:t>Jigs</a:t>
            </a:r>
            <a:r>
              <a:rPr lang="fr-FR" sz="1400" dirty="0">
                <a:latin typeface="Agency FB" panose="020B0503020202020204" pitchFamily="34" charset="0"/>
                <a:cs typeface="Arial" panose="020B0604020202020204" pitchFamily="34" charset="0"/>
              </a:rPr>
              <a:t> BWL for: </a:t>
            </a:r>
          </a:p>
          <a:p>
            <a:r>
              <a:rPr lang="fr-FR" sz="1400" dirty="0">
                <a:latin typeface="Agency FB" panose="020B0503020202020204" pitchFamily="34" charset="0"/>
                <a:cs typeface="Arial" panose="020B0604020202020204" pitchFamily="34" charset="0"/>
              </a:rPr>
              <a:t>V6CG60**** - V6C960**** - V6CF60**** - V6C860**** - V6CE60**** - V6C760**** -V6CN60**** -V6CM60**** -V6CL60****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63E9901-B224-2748-7935-A4C13F830F48}"/>
              </a:ext>
            </a:extLst>
          </p:cNvPr>
          <p:cNvSpPr txBox="1"/>
          <p:nvPr/>
        </p:nvSpPr>
        <p:spPr>
          <a:xfrm>
            <a:off x="2407468" y="3550325"/>
            <a:ext cx="75954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gency FB" panose="020B0503020202020204" pitchFamily="34" charset="0"/>
                <a:cs typeface="Arial" panose="020B0604020202020204" pitchFamily="34" charset="0"/>
              </a:rPr>
              <a:t>Gabarits Piano pour / </a:t>
            </a:r>
            <a:r>
              <a:rPr lang="fr-FR" sz="1400" dirty="0" err="1">
                <a:latin typeface="Agency FB" panose="020B0503020202020204" pitchFamily="34" charset="0"/>
                <a:cs typeface="Arial" panose="020B0604020202020204" pitchFamily="34" charset="0"/>
              </a:rPr>
              <a:t>Jigs</a:t>
            </a:r>
            <a:r>
              <a:rPr lang="fr-FR" sz="1400" dirty="0">
                <a:latin typeface="Agency FB" panose="020B0503020202020204" pitchFamily="34" charset="0"/>
                <a:cs typeface="Arial" panose="020B0604020202020204" pitchFamily="34" charset="0"/>
              </a:rPr>
              <a:t> Piano for : </a:t>
            </a:r>
          </a:p>
          <a:p>
            <a:r>
              <a:rPr lang="fr-FR" sz="1400" dirty="0">
                <a:latin typeface="Agency FB" panose="020B0503020202020204" pitchFamily="34" charset="0"/>
                <a:cs typeface="Arial" panose="020B0604020202020204" pitchFamily="34" charset="0"/>
              </a:rPr>
              <a:t>V6ET60**** </a:t>
            </a:r>
          </a:p>
          <a:p>
            <a:endParaRPr lang="da-DK" sz="1400" dirty="0"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F6401854-659D-8251-E90B-4063E51482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1" t="28846" r="19968" b="43975"/>
          <a:stretch/>
        </p:blipFill>
        <p:spPr>
          <a:xfrm>
            <a:off x="23647" y="5110988"/>
            <a:ext cx="1935856" cy="14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26" name="Image 225">
            <a:extLst>
              <a:ext uri="{FF2B5EF4-FFF2-40B4-BE49-F238E27FC236}">
                <a16:creationId xmlns:a16="http://schemas.microsoft.com/office/drawing/2014/main" id="{4627C1C2-3C1E-4AF1-A181-050302736A9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50" t="32436" r="7366" b="43333"/>
          <a:stretch/>
        </p:blipFill>
        <p:spPr>
          <a:xfrm>
            <a:off x="23647" y="2052500"/>
            <a:ext cx="2286916" cy="14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30" name="Image 229">
            <a:extLst>
              <a:ext uri="{FF2B5EF4-FFF2-40B4-BE49-F238E27FC236}">
                <a16:creationId xmlns:a16="http://schemas.microsoft.com/office/drawing/2014/main" id="{FC8B7444-B69A-3D15-CB74-29994E27170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5" t="33205" r="2004" b="40769"/>
          <a:stretch/>
        </p:blipFill>
        <p:spPr>
          <a:xfrm>
            <a:off x="23647" y="529606"/>
            <a:ext cx="2433102" cy="14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36" name="Image 235">
            <a:extLst>
              <a:ext uri="{FF2B5EF4-FFF2-40B4-BE49-F238E27FC236}">
                <a16:creationId xmlns:a16="http://schemas.microsoft.com/office/drawing/2014/main" id="{2CDE869D-C9F9-374C-902D-A1157181263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8" t="31282" r="14690" b="47949"/>
          <a:stretch/>
        </p:blipFill>
        <p:spPr>
          <a:xfrm>
            <a:off x="24524" y="3575394"/>
            <a:ext cx="2234362" cy="14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45F4D7E-4955-C18D-6D7B-B3EFE10ABAF0}"/>
              </a:ext>
            </a:extLst>
          </p:cNvPr>
          <p:cNvSpPr txBox="1"/>
          <p:nvPr/>
        </p:nvSpPr>
        <p:spPr>
          <a:xfrm>
            <a:off x="2504374" y="477324"/>
            <a:ext cx="74016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>
                <a:latin typeface="Agency FB" panose="020B0503020202020204" pitchFamily="34" charset="0"/>
              </a:rPr>
              <a:t>Gabarits C1/C2 pour / </a:t>
            </a:r>
            <a:r>
              <a:rPr lang="fr-FR" sz="1400" dirty="0" err="1">
                <a:latin typeface="Agency FB" panose="020B0503020202020204" pitchFamily="34" charset="0"/>
              </a:rPr>
              <a:t>Jigs</a:t>
            </a:r>
            <a:r>
              <a:rPr lang="fr-FR" sz="1400" dirty="0">
                <a:latin typeface="Agency FB" panose="020B0503020202020204" pitchFamily="34" charset="0"/>
              </a:rPr>
              <a:t> C1/C2 for : </a:t>
            </a:r>
          </a:p>
          <a:p>
            <a:r>
              <a:rPr lang="fr-FR" sz="1400" dirty="0">
                <a:latin typeface="Agency FB" panose="020B0503020202020204" pitchFamily="34" charset="0"/>
              </a:rPr>
              <a:t>V6C660****- V6CC60**** - V6CJ60****-V6C560****- V6CA60****- V6CH60****-V6C160****- V6C260****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4DE10AA-27C7-CC70-4FE7-FB31B07611C4}"/>
              </a:ext>
            </a:extLst>
          </p:cNvPr>
          <p:cNvSpPr txBox="1"/>
          <p:nvPr/>
        </p:nvSpPr>
        <p:spPr>
          <a:xfrm>
            <a:off x="2407468" y="5073219"/>
            <a:ext cx="7042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gency FB" panose="020B0503020202020204" pitchFamily="34" charset="0"/>
                <a:cs typeface="Arial" panose="020B0604020202020204" pitchFamily="34" charset="0"/>
              </a:rPr>
              <a:t>Gabarits </a:t>
            </a:r>
            <a:r>
              <a:rPr lang="fr-FR" sz="1400" dirty="0" err="1">
                <a:latin typeface="Agency FB" panose="020B0503020202020204" pitchFamily="34" charset="0"/>
                <a:cs typeface="Arial" panose="020B0604020202020204" pitchFamily="34" charset="0"/>
              </a:rPr>
              <a:t>Color</a:t>
            </a:r>
            <a:r>
              <a:rPr lang="fr-FR" sz="1400" dirty="0">
                <a:latin typeface="Agency FB" panose="020B0503020202020204" pitchFamily="34" charset="0"/>
                <a:cs typeface="Arial" panose="020B0604020202020204" pitchFamily="34" charset="0"/>
              </a:rPr>
              <a:t> Studio pour / </a:t>
            </a:r>
            <a:r>
              <a:rPr lang="fr-FR" sz="1400" dirty="0" err="1">
                <a:latin typeface="Agency FB" panose="020B0503020202020204" pitchFamily="34" charset="0"/>
                <a:cs typeface="Arial" panose="020B0604020202020204" pitchFamily="34" charset="0"/>
              </a:rPr>
              <a:t>Jigs</a:t>
            </a:r>
            <a:r>
              <a:rPr lang="fr-FR" sz="1400" dirty="0"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gency FB" panose="020B0503020202020204" pitchFamily="34" charset="0"/>
                <a:cs typeface="Arial" panose="020B0604020202020204" pitchFamily="34" charset="0"/>
              </a:rPr>
              <a:t>Color</a:t>
            </a:r>
            <a:r>
              <a:rPr lang="fr-FR" sz="1400" dirty="0">
                <a:latin typeface="Agency FB" panose="020B0503020202020204" pitchFamily="34" charset="0"/>
                <a:cs typeface="Arial" panose="020B0604020202020204" pitchFamily="34" charset="0"/>
              </a:rPr>
              <a:t> Studio for: </a:t>
            </a:r>
          </a:p>
          <a:p>
            <a:r>
              <a:rPr lang="da-DK" sz="1400" dirty="0">
                <a:latin typeface="Agency FB" panose="020B0503020202020204" pitchFamily="34" charset="0"/>
                <a:cs typeface="Arial" panose="020B0604020202020204" pitchFamily="34" charset="0"/>
              </a:rPr>
              <a:t>V6AT60**** - V6AR60**** - V6AP60****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69A3313-BA8F-750B-B2A9-DC5C9FF642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794" y="61260"/>
            <a:ext cx="1524080" cy="254872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05FF67D-9B07-4CD6-F8B4-F3BA554428BB}"/>
              </a:ext>
            </a:extLst>
          </p:cNvPr>
          <p:cNvSpPr/>
          <p:nvPr/>
        </p:nvSpPr>
        <p:spPr>
          <a:xfrm>
            <a:off x="1683523" y="165810"/>
            <a:ext cx="4863888" cy="84580"/>
          </a:xfrm>
          <a:prstGeom prst="round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46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0B66E70-7312-5981-6BE9-E986CC39481F}"/>
              </a:ext>
            </a:extLst>
          </p:cNvPr>
          <p:cNvSpPr txBox="1"/>
          <p:nvPr/>
        </p:nvSpPr>
        <p:spPr>
          <a:xfrm>
            <a:off x="6288723" y="21385"/>
            <a:ext cx="2236768" cy="390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69" b="1" dirty="0">
                <a:latin typeface="Arial" panose="020B0604020202020204" pitchFamily="34" charset="0"/>
                <a:cs typeface="Arial" panose="020B0604020202020204" pitchFamily="34" charset="0"/>
              </a:rPr>
              <a:t>Reprise Toppers Clinique </a:t>
            </a:r>
          </a:p>
          <a:p>
            <a:pPr algn="ctr"/>
            <a:r>
              <a:rPr lang="fr-FR" sz="969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Clinique’s Toppers Rework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CC39B2B5-9ED5-CA9E-A819-9E4055FC5813}"/>
              </a:ext>
            </a:extLst>
          </p:cNvPr>
          <p:cNvSpPr/>
          <p:nvPr/>
        </p:nvSpPr>
        <p:spPr>
          <a:xfrm>
            <a:off x="8251903" y="160920"/>
            <a:ext cx="1627326" cy="84580"/>
          </a:xfrm>
          <a:prstGeom prst="round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46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AAFA30B-A716-8CC0-1ED0-BD1FD1B9AA23}"/>
              </a:ext>
            </a:extLst>
          </p:cNvPr>
          <p:cNvSpPr txBox="1"/>
          <p:nvPr/>
        </p:nvSpPr>
        <p:spPr>
          <a:xfrm>
            <a:off x="9317448" y="6698578"/>
            <a:ext cx="550151" cy="14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46" b="1" dirty="0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ES –REV5 – 19/10/2022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7A12309-533F-4607-A3D4-2BD1535558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4374" y="5769525"/>
            <a:ext cx="625062" cy="54326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F9BDC27-54BA-4A42-A122-E174E4BC1E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8889" y="1101284"/>
            <a:ext cx="618637" cy="64654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42EF6BF-7222-410D-A6C2-09B7387E68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0325" y="2634247"/>
            <a:ext cx="695764" cy="67342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BA5F5E9-67BC-43C9-A402-99CDDE52EC7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04374" y="4218219"/>
            <a:ext cx="625062" cy="68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67956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2866167DA03B45A9F38D363EBC2CA6" ma:contentTypeVersion="7" ma:contentTypeDescription="Create a new document." ma:contentTypeScope="" ma:versionID="0060b8dc73b49e655b10aeec7aad1ef7">
  <xsd:schema xmlns:xsd="http://www.w3.org/2001/XMLSchema" xmlns:xs="http://www.w3.org/2001/XMLSchema" xmlns:p="http://schemas.microsoft.com/office/2006/metadata/properties" xmlns:ns3="2eddeef1-74d6-4185-b67f-23552b697530" targetNamespace="http://schemas.microsoft.com/office/2006/metadata/properties" ma:root="true" ma:fieldsID="c794a4ad7e5e1a91d705414f3268f1ea" ns3:_="">
    <xsd:import namespace="2eddeef1-74d6-4185-b67f-23552b69753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ddeef1-74d6-4185-b67f-23552b6975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89906AC-3E5F-499C-A3DB-74725876FE38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B17E12D-D676-4B8E-9E09-D88A8720A8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eddeef1-74d6-4185-b67f-23552b69753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DAE44F8-603E-4FAD-A2AD-2F2548DDB74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9651</TotalTime>
  <Words>704</Words>
  <Application>Microsoft Office PowerPoint</Application>
  <PresentationFormat>Format A4 (210 x 297 mm)</PresentationFormat>
  <Paragraphs>61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8" baseType="lpstr">
      <vt:lpstr>Agency FB</vt:lpstr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Emmanuel STRAUB</dc:creator>
  <cp:lastModifiedBy>Jalabert, Hélène</cp:lastModifiedBy>
  <cp:revision>36</cp:revision>
  <cp:lastPrinted>2022-10-18T04:46:55Z</cp:lastPrinted>
  <dcterms:created xsi:type="dcterms:W3CDTF">2022-09-30T08:54:54Z</dcterms:created>
  <dcterms:modified xsi:type="dcterms:W3CDTF">2022-10-19T09:12:47Z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1f34ead-50a3-4950-8a39-fca3a33c48cb_Enabled">
    <vt:lpwstr>true</vt:lpwstr>
  </property>
  <property fmtid="{D5CDD505-2E9C-101B-9397-08002B2CF9AE}" pid="3" name="MSIP_Label_b1f34ead-50a3-4950-8a39-fca3a33c48cb_SetDate">
    <vt:lpwstr>2022-10-19T07:31:42Z</vt:lpwstr>
  </property>
  <property fmtid="{D5CDD505-2E9C-101B-9397-08002B2CF9AE}" pid="4" name="MSIP_Label_b1f34ead-50a3-4950-8a39-fca3a33c48cb_Method">
    <vt:lpwstr>Standard</vt:lpwstr>
  </property>
  <property fmtid="{D5CDD505-2E9C-101B-9397-08002B2CF9AE}" pid="5" name="MSIP_Label_b1f34ead-50a3-4950-8a39-fca3a33c48cb_Name">
    <vt:lpwstr>Confidential</vt:lpwstr>
  </property>
  <property fmtid="{D5CDD505-2E9C-101B-9397-08002B2CF9AE}" pid="6" name="MSIP_Label_b1f34ead-50a3-4950-8a39-fca3a33c48cb_SiteId">
    <vt:lpwstr>0c5638da-d686-4d6a-8df4-e0552c70cb17</vt:lpwstr>
  </property>
  <property fmtid="{D5CDD505-2E9C-101B-9397-08002B2CF9AE}" pid="7" name="MSIP_Label_b1f34ead-50a3-4950-8a39-fca3a33c48cb_ActionId">
    <vt:lpwstr>67e804d2-acf5-4700-a8cb-4603504b371e</vt:lpwstr>
  </property>
  <property fmtid="{D5CDD505-2E9C-101B-9397-08002B2CF9AE}" pid="8" name="MSIP_Label_b1f34ead-50a3-4950-8a39-fca3a33c48cb_ContentBits">
    <vt:lpwstr>0</vt:lpwstr>
  </property>
  <property fmtid="{D5CDD505-2E9C-101B-9397-08002B2CF9AE}" pid="9" name="ContentTypeId">
    <vt:lpwstr>0x0101006B2866167DA03B45A9F38D363EBC2CA6</vt:lpwstr>
  </property>
</Properties>
</file>